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grandir Bold" charset="1" panose="00000800000000000000"/>
      <p:regular r:id="rId21"/>
    </p:embeddedFont>
    <p:embeddedFont>
      <p:font typeface="Poppins" charset="1" panose="00000500000000000000"/>
      <p:regular r:id="rId22"/>
    </p:embeddedFont>
    <p:embeddedFont>
      <p:font typeface="Poppins Bold" charset="1" panose="00000800000000000000"/>
      <p:regular r:id="rId23"/>
    </p:embeddedFont>
    <p:embeddedFont>
      <p:font typeface="Poppins Medium" charset="1" panose="000006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notesSlides/notesSlide9.xml" Type="http://schemas.openxmlformats.org/officeDocument/2006/relationships/notesSlide"/><Relationship Id="rId32" Target="notesSlides/notesSlide10.xml" Type="http://schemas.openxmlformats.org/officeDocument/2006/relationships/notesSlide"/><Relationship Id="rId33" Target="fonts/font33.fntdata" Type="http://schemas.openxmlformats.org/officeDocument/2006/relationships/font"/><Relationship Id="rId34"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the presentation on Divvy’s Supply Chain Management (SCM) analysis for Q1 2019 and Q1 2020. In this analysis, we will explore bike share trip data and identify challenges around bike availability and rebalancing strategies. This analysis aims to provide insights on SCM improvements, focusing on both customer satisfaction and revenue optimization. We'll also delve into various patterns, such as demand by hour, day, and month, and explore the impact of different rider types (members vs casual) on the system. My name is Paul Kamande.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financial impact of SCM inefficiencies can be measured through two proxies: missed trips and idle bike hours. Missed trips represent lost revenue when demand exceeds bike availability, while idle bike hours indicate excess inventory that ties up capital. By identifying the stations and times where these issues occur, Divvy can prioritize interventions at high-risk stations, optimizing fleet distribution and reducing financial losses. This approach allows for more effective resource allocation and ensures that financial constraints are minimized while meeting customer demand.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the analysis, we recommend that Divvy prioritize rebalancing during peak demand times, particularly in the morning and evening commute hours. Chronic sink stations, which are prone to stockouts, should receive more attention, ensuring bikes are available when demand peaks. Additionally, understanding the variability in demand from casual riders allows for more flexible fleet distribution during weekends. Finally, investing in predictive models and optimizing fleet size based on both demand patterns and risk mapping will allow Divvy to enhance overall efficiency, reduce operational costs, and increase customer satisfaction.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problem statement focuses on the spatial and temporal imbalance in Divvy’s system. This issue causes frequent stockouts during peak demand periods and leads to excess bikes at certain stations during off-peak hours. Such imbalances in the distribution of bikes affect customer satisfaction and reduce the overall system efficiency. As part of this analysis, we will explore strategies to improve inventory management, ensure bikes are available where needed, and address the challenges of overstocking and understocking at different times.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analysis uses data from Divvy’s bike-sharing service for Q1 2019 and Q1 2020. The dataset includes over 1 million records of bike share trips, station IDs and names, and rider types (e.g., members and casual riders). We use this data to identify key patterns in trip durations, demand fluctuations over time, and the relationship between station-specific demand and supply. The dataset also includes trip start and end times, which are essential for understanding temporal demand patterns. This will allow us to analyze the effectiveness of current SCM practices.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analysis of trip durations reveals that the majority of bike trips last between 5 and 20 minutes. This indicates a high turnover rate of bikes, meaning that the bikes are used and returned quickly. Focusing on these short trips is essential for fleet management as they form the bulk of the operations. Longer trips, exceeding 1 hour, are rare and can be considered outliers, representing less common demand. Efficient fleet management for Divvy must prioritize short trip durations to improve bike availability and optimize the rebalancing process during peak hours.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Bike usage is strongly influenced by time of day, with clear peaks during the morning and evening commute hours. The highest demand occurs between 7-9 AM and 4-6 PM, aligning with typical commuter patterns. Moderate demand is seen in the early morning, around 6-7 AM, while mid-day (11 AM to 2 PM) sees a dip in usage. Late-night hours (after 10 PM) are characterized by very low usage, suggesting minimal demand during these hours. This information is crucial for understanding when to focus rebalancing efforts and optimize fleet distribution throughout the day.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significant difference in bike usage exists between weekdays and weekends, with weekdays consistently showing higher demand. Weekends, particularly Sundays, have a marked drop in bike usage. On weekends, the demand is more variable, and occasional spikes in usage occur during events or special circumstances. Understanding this difference is key to rebalancing strategy, as most bikes should be redistributed to meet weekday demand, especially during peak commuting hours. Weekend demand can be handled with more flexible inventory distribution, ensuring that stations are adequately stocked without overloading bikes during low-usage periods.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Divvy's bike-sharing service sees distinct usage patterns between members and casual riders. Members, who are generally subscription-based, have more predictable demand, especially during work commute hours (7-9 AM, 4-6 PM). Casual riders, on the other hand, create more volatile demand patterns, often peaking during weekends or leisure times. To optimize fleet distribution, SCM strategies must take these differences into account. Fleet adjustments based on rider type will help reduce rebalancing efforts while ensuring bikes are available when and where they are most needed.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System-wide imbalance occurs when there’s a mismatch between bike demand and availability at specific stations. During peak commute hours, rebalancing pressure increases significantly, leading to either stockouts at high-demand stations or idle bikes at others. During off-peak hours, there is less imbalance, but some level of rebalancing is still needed to ensure bikes are evenly distributed. By identifying the times and locations where imbalance is highest, Divvy can optimize its rebalancing efforts and reduce both stockouts and idle bikes, ultimately improving the customer experience and revenue.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Risk mapping identifies which stations are most responsible for imbalance, categorizing them as either sources (stations with excess bikes) or sinks (stations with high demand and insufficient bikes). These stations need to be monitored closely and frequently rebalanced to ensure bikes are available where needed most. High-risk stations, whether sources or sinks, should be the focal points of rebalancing efforts. With this targeted approach, Divvy can avoid unnecessary fleet movements and better manage inventory across the entire network, reducing both understocking and overstocking issues.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86.png" Type="http://schemas.openxmlformats.org/officeDocument/2006/relationships/image"/><Relationship Id="rId4" Target="../media/image87.sv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 Id="rId9" Target="../media/image9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86.png" Type="http://schemas.openxmlformats.org/officeDocument/2006/relationships/image"/><Relationship Id="rId4" Target="../media/image87.svg" Type="http://schemas.openxmlformats.org/officeDocument/2006/relationships/image"/><Relationship Id="rId5" Target="../media/image93.pn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svg" Type="http://schemas.openxmlformats.org/officeDocument/2006/relationships/image"/><Relationship Id="rId11" Target="../media/image103.png" Type="http://schemas.openxmlformats.org/officeDocument/2006/relationships/image"/><Relationship Id="rId12" Target="../media/image104.svg" Type="http://schemas.openxmlformats.org/officeDocument/2006/relationships/image"/><Relationship Id="rId2" Target="../media/image94.png" Type="http://schemas.openxmlformats.org/officeDocument/2006/relationships/image"/><Relationship Id="rId3" Target="../media/image95.svg" Type="http://schemas.openxmlformats.org/officeDocument/2006/relationships/image"/><Relationship Id="rId4" Target="../media/image96.jpe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99.png" Type="http://schemas.openxmlformats.org/officeDocument/2006/relationships/image"/><Relationship Id="rId8" Target="../media/image100.svg" Type="http://schemas.openxmlformats.org/officeDocument/2006/relationships/image"/><Relationship Id="rId9" Target="../media/image10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2" Target="../notesSlides/notesSlide4.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15" Target="../media/image48.png" Type="http://schemas.openxmlformats.org/officeDocument/2006/relationships/image"/><Relationship Id="rId2" Target="../notesSlides/notesSlide6.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9.pn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png" Type="http://schemas.openxmlformats.org/officeDocument/2006/relationships/image"/><Relationship Id="rId14" Target="../media/image67.svg" Type="http://schemas.openxmlformats.org/officeDocument/2006/relationships/image"/><Relationship Id="rId15" Target="../media/image68.png" Type="http://schemas.openxmlformats.org/officeDocument/2006/relationships/image"/><Relationship Id="rId16" Target="../media/image69.svg" Type="http://schemas.openxmlformats.org/officeDocument/2006/relationships/image"/><Relationship Id="rId17" Target="../media/image70.png" Type="http://schemas.openxmlformats.org/officeDocument/2006/relationships/image"/><Relationship Id="rId18" Target="../media/image71.svg" Type="http://schemas.openxmlformats.org/officeDocument/2006/relationships/image"/><Relationship Id="rId19" Target="../media/image72.png" Type="http://schemas.openxmlformats.org/officeDocument/2006/relationships/image"/><Relationship Id="rId2" Target="../notesSlides/notesSlide8.xml" Type="http://schemas.openxmlformats.org/officeDocument/2006/relationships/notesSlide"/><Relationship Id="rId20" Target="../media/image73.svg" Type="http://schemas.openxmlformats.org/officeDocument/2006/relationships/image"/><Relationship Id="rId21" Target="../media/image74.png" Type="http://schemas.openxmlformats.org/officeDocument/2006/relationships/image"/><Relationship Id="rId22" Target="../media/image75.svg" Type="http://schemas.openxmlformats.org/officeDocument/2006/relationships/image"/><Relationship Id="rId23" Target="../media/image76.png" Type="http://schemas.openxmlformats.org/officeDocument/2006/relationships/image"/><Relationship Id="rId24" Target="../media/image77.svg" Type="http://schemas.openxmlformats.org/officeDocument/2006/relationships/image"/><Relationship Id="rId25" Target="../media/image78.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79.png" Type="http://schemas.openxmlformats.org/officeDocument/2006/relationships/image"/><Relationship Id="rId4" Target="../media/image80.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 Id="rId9" Target="../media/image8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97457"/>
            <a:ext cx="7905750" cy="12681915"/>
            <a:chOff x="0" y="0"/>
            <a:chExt cx="3958512" cy="6350000"/>
          </a:xfrm>
        </p:grpSpPr>
        <p:sp>
          <p:nvSpPr>
            <p:cNvPr name="Freeform 3" id="3"/>
            <p:cNvSpPr/>
            <p:nvPr/>
          </p:nvSpPr>
          <p:spPr>
            <a:xfrm flipH="false" flipV="false" rot="0">
              <a:off x="0" y="0"/>
              <a:ext cx="3958512" cy="6350000"/>
            </a:xfrm>
            <a:custGeom>
              <a:avLst/>
              <a:gdLst/>
              <a:ahLst/>
              <a:cxnLst/>
              <a:rect r="r" b="b" t="t" l="l"/>
              <a:pathLst>
                <a:path h="6350000" w="3958512">
                  <a:moveTo>
                    <a:pt x="3958512" y="3175000"/>
                  </a:moveTo>
                  <a:cubicBezTo>
                    <a:pt x="3958512" y="4928502"/>
                    <a:pt x="2186223" y="6350000"/>
                    <a:pt x="0" y="6350000"/>
                  </a:cubicBezTo>
                  <a:lnTo>
                    <a:pt x="0" y="0"/>
                  </a:lnTo>
                  <a:cubicBezTo>
                    <a:pt x="2186223" y="0"/>
                    <a:pt x="3958512" y="1421498"/>
                    <a:pt x="3958512" y="3175000"/>
                  </a:cubicBezTo>
                  <a:close/>
                </a:path>
              </a:pathLst>
            </a:custGeom>
            <a:blipFill>
              <a:blip r:embed="rId3"/>
              <a:stretch>
                <a:fillRect l="-93120" t="0" r="-93120" b="0"/>
              </a:stretch>
            </a:blipFill>
          </p:spPr>
        </p:sp>
      </p:grpSp>
      <p:sp>
        <p:nvSpPr>
          <p:cNvPr name="Freeform 4" id="4"/>
          <p:cNvSpPr/>
          <p:nvPr/>
        </p:nvSpPr>
        <p:spPr>
          <a:xfrm flipH="false" flipV="false" rot="0">
            <a:off x="15585348" y="7232355"/>
            <a:ext cx="3207024" cy="3194997"/>
          </a:xfrm>
          <a:custGeom>
            <a:avLst/>
            <a:gdLst/>
            <a:ahLst/>
            <a:cxnLst/>
            <a:rect r="r" b="b" t="t" l="l"/>
            <a:pathLst>
              <a:path h="3194997" w="3207024">
                <a:moveTo>
                  <a:pt x="0" y="0"/>
                </a:moveTo>
                <a:lnTo>
                  <a:pt x="3207023" y="0"/>
                </a:lnTo>
                <a:lnTo>
                  <a:pt x="3207023" y="3194998"/>
                </a:lnTo>
                <a:lnTo>
                  <a:pt x="0" y="3194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273940" y="1291159"/>
            <a:ext cx="1910661" cy="1922678"/>
          </a:xfrm>
          <a:custGeom>
            <a:avLst/>
            <a:gdLst/>
            <a:ahLst/>
            <a:cxnLst/>
            <a:rect r="r" b="b" t="t" l="l"/>
            <a:pathLst>
              <a:path h="1922678" w="1910661">
                <a:moveTo>
                  <a:pt x="0" y="0"/>
                </a:moveTo>
                <a:lnTo>
                  <a:pt x="1910661" y="0"/>
                </a:lnTo>
                <a:lnTo>
                  <a:pt x="1910661" y="1922678"/>
                </a:lnTo>
                <a:lnTo>
                  <a:pt x="0" y="1922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83783" y="-213589"/>
            <a:ext cx="3164685" cy="1665416"/>
          </a:xfrm>
          <a:custGeom>
            <a:avLst/>
            <a:gdLst/>
            <a:ahLst/>
            <a:cxnLst/>
            <a:rect r="r" b="b" t="t" l="l"/>
            <a:pathLst>
              <a:path h="1665416" w="3164685">
                <a:moveTo>
                  <a:pt x="0" y="0"/>
                </a:moveTo>
                <a:lnTo>
                  <a:pt x="3164685" y="0"/>
                </a:lnTo>
                <a:lnTo>
                  <a:pt x="3164685" y="1665415"/>
                </a:lnTo>
                <a:lnTo>
                  <a:pt x="0" y="16654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812562" y="9293049"/>
            <a:ext cx="3360009" cy="2956808"/>
          </a:xfrm>
          <a:custGeom>
            <a:avLst/>
            <a:gdLst/>
            <a:ahLst/>
            <a:cxnLst/>
            <a:rect r="r" b="b" t="t" l="l"/>
            <a:pathLst>
              <a:path h="2956808" w="3360009">
                <a:moveTo>
                  <a:pt x="0" y="0"/>
                </a:moveTo>
                <a:lnTo>
                  <a:pt x="3360009" y="0"/>
                </a:lnTo>
                <a:lnTo>
                  <a:pt x="3360009" y="2956808"/>
                </a:lnTo>
                <a:lnTo>
                  <a:pt x="0" y="29568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9794248" y="3583095"/>
            <a:ext cx="7768585" cy="2126488"/>
          </a:xfrm>
          <a:prstGeom prst="rect">
            <a:avLst/>
          </a:prstGeom>
        </p:spPr>
        <p:txBody>
          <a:bodyPr anchor="t" rtlCol="false" tIns="0" lIns="0" bIns="0" rIns="0">
            <a:spAutoFit/>
          </a:bodyPr>
          <a:lstStyle/>
          <a:p>
            <a:pPr algn="l">
              <a:lnSpc>
                <a:spcPts val="7616"/>
              </a:lnSpc>
            </a:pPr>
            <a:r>
              <a:rPr lang="en-US" sz="6800" b="true">
                <a:solidFill>
                  <a:srgbClr val="000000"/>
                </a:solidFill>
                <a:latin typeface="Agrandir Bold"/>
                <a:ea typeface="Agrandir Bold"/>
                <a:cs typeface="Agrandir Bold"/>
                <a:sym typeface="Agrandir Bold"/>
              </a:rPr>
              <a:t>Bike Sh</a:t>
            </a:r>
            <a:r>
              <a:rPr lang="en-US" sz="6800" b="true">
                <a:solidFill>
                  <a:srgbClr val="000000"/>
                </a:solidFill>
                <a:latin typeface="Agrandir Bold"/>
                <a:ea typeface="Agrandir Bold"/>
                <a:cs typeface="Agrandir Bold"/>
                <a:sym typeface="Agrandir Bold"/>
              </a:rPr>
              <a:t>are SCM Analysis</a:t>
            </a:r>
          </a:p>
        </p:txBody>
      </p:sp>
      <p:sp>
        <p:nvSpPr>
          <p:cNvPr name="TextBox 9" id="9"/>
          <p:cNvSpPr txBox="true"/>
          <p:nvPr/>
        </p:nvSpPr>
        <p:spPr>
          <a:xfrm rot="0">
            <a:off x="9841873" y="5671483"/>
            <a:ext cx="6752228" cy="843915"/>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Ensur</a:t>
            </a:r>
            <a:r>
              <a:rPr lang="en-US" sz="2400">
                <a:solidFill>
                  <a:srgbClr val="000000"/>
                </a:solidFill>
                <a:latin typeface="Poppins"/>
                <a:ea typeface="Poppins"/>
                <a:cs typeface="Poppins"/>
                <a:sym typeface="Poppins"/>
              </a:rPr>
              <a:t>ing Timely and Efficient Bike Availability: Q1 2019 vs Q1 2020</a:t>
            </a:r>
          </a:p>
        </p:txBody>
      </p:sp>
      <p:sp>
        <p:nvSpPr>
          <p:cNvPr name="TextBox 10" id="10"/>
          <p:cNvSpPr txBox="true"/>
          <p:nvPr/>
        </p:nvSpPr>
        <p:spPr>
          <a:xfrm rot="0">
            <a:off x="9794248" y="7419550"/>
            <a:ext cx="2639380" cy="424815"/>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Presented By:</a:t>
            </a:r>
          </a:p>
        </p:txBody>
      </p:sp>
      <p:sp>
        <p:nvSpPr>
          <p:cNvPr name="TextBox 11" id="11"/>
          <p:cNvSpPr txBox="true"/>
          <p:nvPr/>
        </p:nvSpPr>
        <p:spPr>
          <a:xfrm rot="0">
            <a:off x="12015140" y="7419550"/>
            <a:ext cx="2639380" cy="424815"/>
          </a:xfrm>
          <a:prstGeom prst="rect">
            <a:avLst/>
          </a:prstGeom>
        </p:spPr>
        <p:txBody>
          <a:bodyPr anchor="t" rtlCol="false" tIns="0" lIns="0" bIns="0" rIns="0">
            <a:spAutoFit/>
          </a:bodyPr>
          <a:lstStyle/>
          <a:p>
            <a:pPr algn="l">
              <a:lnSpc>
                <a:spcPts val="3359"/>
              </a:lnSpc>
            </a:pPr>
            <a:r>
              <a:rPr lang="en-US" sz="2400" b="true">
                <a:solidFill>
                  <a:srgbClr val="000000"/>
                </a:solidFill>
                <a:latin typeface="Poppins Bold"/>
                <a:ea typeface="Poppins Bold"/>
                <a:cs typeface="Poppins Bold"/>
                <a:sym typeface="Poppins Bold"/>
              </a:rPr>
              <a:t>Paul Kamande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36404" y="8635404"/>
            <a:ext cx="3303192" cy="3303192"/>
          </a:xfrm>
          <a:custGeom>
            <a:avLst/>
            <a:gdLst/>
            <a:ahLst/>
            <a:cxnLst/>
            <a:rect r="r" b="b" t="t" l="l"/>
            <a:pathLst>
              <a:path h="3303192" w="3303192">
                <a:moveTo>
                  <a:pt x="0" y="0"/>
                </a:moveTo>
                <a:lnTo>
                  <a:pt x="3303192" y="0"/>
                </a:lnTo>
                <a:lnTo>
                  <a:pt x="3303192" y="3303192"/>
                </a:lnTo>
                <a:lnTo>
                  <a:pt x="0" y="3303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01127" y="8429074"/>
            <a:ext cx="1950578" cy="1857926"/>
          </a:xfrm>
          <a:custGeom>
            <a:avLst/>
            <a:gdLst/>
            <a:ahLst/>
            <a:cxnLst/>
            <a:rect r="r" b="b" t="t" l="l"/>
            <a:pathLst>
              <a:path h="1857926" w="1950578">
                <a:moveTo>
                  <a:pt x="0" y="0"/>
                </a:moveTo>
                <a:lnTo>
                  <a:pt x="1950578" y="0"/>
                </a:lnTo>
                <a:lnTo>
                  <a:pt x="1950578" y="1857926"/>
                </a:lnTo>
                <a:lnTo>
                  <a:pt x="0" y="18579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63887" y="-2801634"/>
            <a:ext cx="3349655" cy="3484687"/>
          </a:xfrm>
          <a:custGeom>
            <a:avLst/>
            <a:gdLst/>
            <a:ahLst/>
            <a:cxnLst/>
            <a:rect r="r" b="b" t="t" l="l"/>
            <a:pathLst>
              <a:path h="3484687" w="3349655">
                <a:moveTo>
                  <a:pt x="0" y="0"/>
                </a:moveTo>
                <a:lnTo>
                  <a:pt x="3349655" y="0"/>
                </a:lnTo>
                <a:lnTo>
                  <a:pt x="3349655" y="3484687"/>
                </a:lnTo>
                <a:lnTo>
                  <a:pt x="0" y="34846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8464087" y="2150268"/>
            <a:ext cx="9061595" cy="6485136"/>
          </a:xfrm>
          <a:custGeom>
            <a:avLst/>
            <a:gdLst/>
            <a:ahLst/>
            <a:cxnLst/>
            <a:rect r="r" b="b" t="t" l="l"/>
            <a:pathLst>
              <a:path h="6485136" w="9061595">
                <a:moveTo>
                  <a:pt x="0" y="0"/>
                </a:moveTo>
                <a:lnTo>
                  <a:pt x="9061595" y="0"/>
                </a:lnTo>
                <a:lnTo>
                  <a:pt x="9061595" y="6485136"/>
                </a:lnTo>
                <a:lnTo>
                  <a:pt x="0" y="6485136"/>
                </a:lnTo>
                <a:lnTo>
                  <a:pt x="0" y="0"/>
                </a:lnTo>
                <a:close/>
              </a:path>
            </a:pathLst>
          </a:custGeom>
          <a:blipFill>
            <a:blip r:embed="rId9"/>
            <a:stretch>
              <a:fillRect l="0" t="0" r="0" b="0"/>
            </a:stretch>
          </a:blipFill>
        </p:spPr>
      </p:sp>
      <p:sp>
        <p:nvSpPr>
          <p:cNvPr name="TextBox 6" id="6"/>
          <p:cNvSpPr txBox="true"/>
          <p:nvPr/>
        </p:nvSpPr>
        <p:spPr>
          <a:xfrm rot="0">
            <a:off x="1028700" y="1578909"/>
            <a:ext cx="7109532" cy="2238375"/>
          </a:xfrm>
          <a:prstGeom prst="rect">
            <a:avLst/>
          </a:prstGeom>
        </p:spPr>
        <p:txBody>
          <a:bodyPr anchor="t" rtlCol="false" tIns="0" lIns="0" bIns="0" rIns="0">
            <a:spAutoFit/>
          </a:bodyPr>
          <a:lstStyle/>
          <a:p>
            <a:pPr algn="just">
              <a:lnSpc>
                <a:spcPts val="8160"/>
              </a:lnSpc>
            </a:pPr>
            <a:r>
              <a:rPr lang="en-US" sz="6800" b="true">
                <a:solidFill>
                  <a:srgbClr val="000000"/>
                </a:solidFill>
                <a:latin typeface="Agrandir Bold"/>
                <a:ea typeface="Agrandir Bold"/>
                <a:cs typeface="Agrandir Bold"/>
                <a:sym typeface="Agrandir Bold"/>
              </a:rPr>
              <a:t>Fi</a:t>
            </a:r>
            <a:r>
              <a:rPr lang="en-US" b="true" sz="6800">
                <a:solidFill>
                  <a:srgbClr val="000000"/>
                </a:solidFill>
                <a:latin typeface="Agrandir Bold"/>
                <a:ea typeface="Agrandir Bold"/>
                <a:cs typeface="Agrandir Bold"/>
                <a:sym typeface="Agrandir Bold"/>
              </a:rPr>
              <a:t>nancial Impact Proxies</a:t>
            </a:r>
          </a:p>
        </p:txBody>
      </p:sp>
      <p:sp>
        <p:nvSpPr>
          <p:cNvPr name="TextBox 7" id="7"/>
          <p:cNvSpPr txBox="true"/>
          <p:nvPr/>
        </p:nvSpPr>
        <p:spPr>
          <a:xfrm rot="0">
            <a:off x="1115477" y="3750609"/>
            <a:ext cx="6935978" cy="461581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Missed trips represent lost revenue due to stockouts.</a:t>
            </a:r>
          </a:p>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Idle bike hours represent capital tied up in excess bikes.</a:t>
            </a:r>
          </a:p>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Identifying financial impacts helps prioritize SCM interventions.</a:t>
            </a:r>
          </a:p>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High</a:t>
            </a:r>
            <a:r>
              <a:rPr lang="en-US" b="true" sz="2400">
                <a:solidFill>
                  <a:srgbClr val="000000"/>
                </a:solidFill>
                <a:latin typeface="Poppins Medium"/>
                <a:ea typeface="Poppins Medium"/>
                <a:cs typeface="Poppins Medium"/>
                <a:sym typeface="Poppins Medium"/>
              </a:rPr>
              <a:t>-risk stations contribute to both lost revenue and idle capital.</a:t>
            </a:r>
          </a:p>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Financial impact proxies guide decision-making on rebalancing.</a:t>
            </a:r>
          </a:p>
          <a:p>
            <a:pPr algn="l">
              <a:lnSpc>
                <a:spcPts val="33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36404" y="8635404"/>
            <a:ext cx="3303192" cy="3303192"/>
          </a:xfrm>
          <a:custGeom>
            <a:avLst/>
            <a:gdLst/>
            <a:ahLst/>
            <a:cxnLst/>
            <a:rect r="r" b="b" t="t" l="l"/>
            <a:pathLst>
              <a:path h="3303192" w="3303192">
                <a:moveTo>
                  <a:pt x="0" y="0"/>
                </a:moveTo>
                <a:lnTo>
                  <a:pt x="3303192" y="0"/>
                </a:lnTo>
                <a:lnTo>
                  <a:pt x="3303192" y="3303192"/>
                </a:lnTo>
                <a:lnTo>
                  <a:pt x="0" y="3303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439376" y="683053"/>
            <a:ext cx="8343390" cy="7952351"/>
            <a:chOff x="0" y="0"/>
            <a:chExt cx="1129980" cy="1077020"/>
          </a:xfrm>
        </p:grpSpPr>
        <p:sp>
          <p:nvSpPr>
            <p:cNvPr name="Freeform 4" id="4"/>
            <p:cNvSpPr/>
            <p:nvPr/>
          </p:nvSpPr>
          <p:spPr>
            <a:xfrm flipH="false" flipV="false" rot="0">
              <a:off x="0" y="0"/>
              <a:ext cx="1129980" cy="1077020"/>
            </a:xfrm>
            <a:custGeom>
              <a:avLst/>
              <a:gdLst/>
              <a:ahLst/>
              <a:cxnLst/>
              <a:rect r="r" b="b" t="t" l="l"/>
              <a:pathLst>
                <a:path h="1077020" w="1129980">
                  <a:moveTo>
                    <a:pt x="23198" y="0"/>
                  </a:moveTo>
                  <a:lnTo>
                    <a:pt x="1106782" y="0"/>
                  </a:lnTo>
                  <a:cubicBezTo>
                    <a:pt x="1119594" y="0"/>
                    <a:pt x="1129980" y="10386"/>
                    <a:pt x="1129980" y="23198"/>
                  </a:cubicBezTo>
                  <a:lnTo>
                    <a:pt x="1129980" y="1053822"/>
                  </a:lnTo>
                  <a:cubicBezTo>
                    <a:pt x="1129980" y="1066634"/>
                    <a:pt x="1119594" y="1077020"/>
                    <a:pt x="1106782" y="1077020"/>
                  </a:cubicBezTo>
                  <a:lnTo>
                    <a:pt x="23198" y="1077020"/>
                  </a:lnTo>
                  <a:cubicBezTo>
                    <a:pt x="10386" y="1077020"/>
                    <a:pt x="0" y="1066634"/>
                    <a:pt x="0" y="1053822"/>
                  </a:cubicBezTo>
                  <a:lnTo>
                    <a:pt x="0" y="23198"/>
                  </a:lnTo>
                  <a:cubicBezTo>
                    <a:pt x="0" y="10386"/>
                    <a:pt x="10386" y="0"/>
                    <a:pt x="23198" y="0"/>
                  </a:cubicBezTo>
                  <a:close/>
                </a:path>
              </a:pathLst>
            </a:custGeom>
            <a:blipFill>
              <a:blip r:embed="rId5"/>
              <a:stretch>
                <a:fillRect l="-21615" t="0" r="-21615" b="0"/>
              </a:stretch>
            </a:blipFill>
            <a:ln cap="rnd">
              <a:noFill/>
              <a:prstDash val="solid"/>
              <a:round/>
            </a:ln>
          </p:spPr>
        </p:sp>
      </p:grpSp>
      <p:sp>
        <p:nvSpPr>
          <p:cNvPr name="Freeform 5" id="5"/>
          <p:cNvSpPr/>
          <p:nvPr/>
        </p:nvSpPr>
        <p:spPr>
          <a:xfrm flipH="false" flipV="false" rot="0">
            <a:off x="-463887" y="-2801634"/>
            <a:ext cx="3349655" cy="3484687"/>
          </a:xfrm>
          <a:custGeom>
            <a:avLst/>
            <a:gdLst/>
            <a:ahLst/>
            <a:cxnLst/>
            <a:rect r="r" b="b" t="t" l="l"/>
            <a:pathLst>
              <a:path h="3484687" w="3349655">
                <a:moveTo>
                  <a:pt x="0" y="0"/>
                </a:moveTo>
                <a:lnTo>
                  <a:pt x="3349655" y="0"/>
                </a:lnTo>
                <a:lnTo>
                  <a:pt x="3349655" y="3484687"/>
                </a:lnTo>
                <a:lnTo>
                  <a:pt x="0" y="34846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55989" y="883893"/>
            <a:ext cx="8054953" cy="2238375"/>
          </a:xfrm>
          <a:prstGeom prst="rect">
            <a:avLst/>
          </a:prstGeom>
        </p:spPr>
        <p:txBody>
          <a:bodyPr anchor="t" rtlCol="false" tIns="0" lIns="0" bIns="0" rIns="0">
            <a:spAutoFit/>
          </a:bodyPr>
          <a:lstStyle/>
          <a:p>
            <a:pPr algn="just">
              <a:lnSpc>
                <a:spcPts val="8160"/>
              </a:lnSpc>
            </a:pPr>
            <a:r>
              <a:rPr lang="en-US" sz="6800" b="true">
                <a:solidFill>
                  <a:srgbClr val="000000"/>
                </a:solidFill>
                <a:latin typeface="Agrandir Bold"/>
                <a:ea typeface="Agrandir Bold"/>
                <a:cs typeface="Agrandir Bold"/>
                <a:sym typeface="Agrandir Bold"/>
              </a:rPr>
              <a:t>SCM Recommendations</a:t>
            </a:r>
          </a:p>
        </p:txBody>
      </p:sp>
      <p:sp>
        <p:nvSpPr>
          <p:cNvPr name="TextBox 7" id="7"/>
          <p:cNvSpPr txBox="true"/>
          <p:nvPr/>
        </p:nvSpPr>
        <p:spPr>
          <a:xfrm rot="0">
            <a:off x="1115477" y="3750609"/>
            <a:ext cx="6935978" cy="461581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Prioritize rebalancing during peak demand times (commute hours).</a:t>
            </a:r>
          </a:p>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Focus on chronic sink stations to prevent stockouts.</a:t>
            </a:r>
          </a:p>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A</a:t>
            </a:r>
            <a:r>
              <a:rPr lang="en-US" b="true" sz="2400">
                <a:solidFill>
                  <a:srgbClr val="000000"/>
                </a:solidFill>
                <a:latin typeface="Poppins Medium"/>
                <a:ea typeface="Poppins Medium"/>
                <a:cs typeface="Poppins Medium"/>
                <a:sym typeface="Poppins Medium"/>
              </a:rPr>
              <a:t>djust fleet distribution to handle casual rider variability.</a:t>
            </a:r>
          </a:p>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Invest in predictive models for demand forecasting.</a:t>
            </a:r>
          </a:p>
          <a:p>
            <a:pPr algn="l" marL="518160" indent="-259080" lvl="1">
              <a:lnSpc>
                <a:spcPts val="3359"/>
              </a:lnSpc>
              <a:buFont typeface="Arial"/>
              <a:buChar char="•"/>
            </a:pPr>
            <a:r>
              <a:rPr lang="en-US" b="true" sz="2400">
                <a:solidFill>
                  <a:srgbClr val="000000"/>
                </a:solidFill>
                <a:latin typeface="Poppins Medium"/>
                <a:ea typeface="Poppins Medium"/>
                <a:cs typeface="Poppins Medium"/>
                <a:sym typeface="Poppins Medium"/>
              </a:rPr>
              <a:t>Opt</a:t>
            </a:r>
            <a:r>
              <a:rPr lang="en-US" b="true" sz="2400">
                <a:solidFill>
                  <a:srgbClr val="000000"/>
                </a:solidFill>
                <a:latin typeface="Poppins Medium"/>
                <a:ea typeface="Poppins Medium"/>
                <a:cs typeface="Poppins Medium"/>
                <a:sym typeface="Poppins Medium"/>
              </a:rPr>
              <a:t>im</a:t>
            </a:r>
            <a:r>
              <a:rPr lang="en-US" b="true" sz="2400">
                <a:solidFill>
                  <a:srgbClr val="000000"/>
                </a:solidFill>
                <a:latin typeface="Poppins Medium"/>
                <a:ea typeface="Poppins Medium"/>
                <a:cs typeface="Poppins Medium"/>
                <a:sym typeface="Poppins Medium"/>
              </a:rPr>
              <a:t>ize fleet size based on demand patterns and risk mapping.</a:t>
            </a:r>
          </a:p>
          <a:p>
            <a:pPr algn="l">
              <a:lnSpc>
                <a:spcPts val="33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47277" y="3750060"/>
            <a:ext cx="4397443" cy="2786879"/>
          </a:xfrm>
          <a:custGeom>
            <a:avLst/>
            <a:gdLst/>
            <a:ahLst/>
            <a:cxnLst/>
            <a:rect r="r" b="b" t="t" l="l"/>
            <a:pathLst>
              <a:path h="2786879" w="4397443">
                <a:moveTo>
                  <a:pt x="0" y="0"/>
                </a:moveTo>
                <a:lnTo>
                  <a:pt x="4397443" y="0"/>
                </a:lnTo>
                <a:lnTo>
                  <a:pt x="4397443" y="2786880"/>
                </a:lnTo>
                <a:lnTo>
                  <a:pt x="0" y="2786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7933" y="-436169"/>
            <a:ext cx="14932134" cy="6140458"/>
            <a:chOff x="0" y="0"/>
            <a:chExt cx="2268748" cy="932964"/>
          </a:xfrm>
        </p:grpSpPr>
        <p:sp>
          <p:nvSpPr>
            <p:cNvPr name="Freeform 4" id="4"/>
            <p:cNvSpPr/>
            <p:nvPr/>
          </p:nvSpPr>
          <p:spPr>
            <a:xfrm flipH="false" flipV="false" rot="0">
              <a:off x="0" y="0"/>
              <a:ext cx="2268748" cy="932964"/>
            </a:xfrm>
            <a:custGeom>
              <a:avLst/>
              <a:gdLst/>
              <a:ahLst/>
              <a:cxnLst/>
              <a:rect r="r" b="b" t="t" l="l"/>
              <a:pathLst>
                <a:path h="932964" w="2268748">
                  <a:moveTo>
                    <a:pt x="26961" y="0"/>
                  </a:moveTo>
                  <a:lnTo>
                    <a:pt x="2241787" y="0"/>
                  </a:lnTo>
                  <a:cubicBezTo>
                    <a:pt x="2248938" y="0"/>
                    <a:pt x="2255795" y="2840"/>
                    <a:pt x="2260851" y="7897"/>
                  </a:cubicBezTo>
                  <a:cubicBezTo>
                    <a:pt x="2265907" y="12953"/>
                    <a:pt x="2268748" y="19810"/>
                    <a:pt x="2268748" y="26961"/>
                  </a:cubicBezTo>
                  <a:lnTo>
                    <a:pt x="2268748" y="906004"/>
                  </a:lnTo>
                  <a:cubicBezTo>
                    <a:pt x="2268748" y="913154"/>
                    <a:pt x="2265907" y="920012"/>
                    <a:pt x="2260851" y="925068"/>
                  </a:cubicBezTo>
                  <a:cubicBezTo>
                    <a:pt x="2255795" y="930124"/>
                    <a:pt x="2248938" y="932964"/>
                    <a:pt x="2241787" y="932964"/>
                  </a:cubicBezTo>
                  <a:lnTo>
                    <a:pt x="26961" y="932964"/>
                  </a:lnTo>
                  <a:cubicBezTo>
                    <a:pt x="19810" y="932964"/>
                    <a:pt x="12953" y="930124"/>
                    <a:pt x="7897" y="925068"/>
                  </a:cubicBezTo>
                  <a:cubicBezTo>
                    <a:pt x="2840" y="920012"/>
                    <a:pt x="0" y="913154"/>
                    <a:pt x="0" y="906004"/>
                  </a:cubicBezTo>
                  <a:lnTo>
                    <a:pt x="0" y="26961"/>
                  </a:lnTo>
                  <a:cubicBezTo>
                    <a:pt x="0" y="19810"/>
                    <a:pt x="2840" y="12953"/>
                    <a:pt x="7897" y="7897"/>
                  </a:cubicBezTo>
                  <a:cubicBezTo>
                    <a:pt x="12953" y="2840"/>
                    <a:pt x="19810" y="0"/>
                    <a:pt x="26961" y="0"/>
                  </a:cubicBezTo>
                  <a:close/>
                </a:path>
              </a:pathLst>
            </a:custGeom>
            <a:blipFill>
              <a:blip r:embed="rId4"/>
              <a:stretch>
                <a:fillRect l="0" t="-31058" r="0" b="-31058"/>
              </a:stretch>
            </a:blipFill>
          </p:spPr>
        </p:sp>
      </p:grpSp>
      <p:sp>
        <p:nvSpPr>
          <p:cNvPr name="Freeform 5" id="5"/>
          <p:cNvSpPr/>
          <p:nvPr/>
        </p:nvSpPr>
        <p:spPr>
          <a:xfrm flipH="false" flipV="false" rot="0">
            <a:off x="8631481" y="9246353"/>
            <a:ext cx="1025037" cy="1040647"/>
          </a:xfrm>
          <a:custGeom>
            <a:avLst/>
            <a:gdLst/>
            <a:ahLst/>
            <a:cxnLst/>
            <a:rect r="r" b="b" t="t" l="l"/>
            <a:pathLst>
              <a:path h="1040647" w="1025037">
                <a:moveTo>
                  <a:pt x="0" y="0"/>
                </a:moveTo>
                <a:lnTo>
                  <a:pt x="1025038" y="0"/>
                </a:lnTo>
                <a:lnTo>
                  <a:pt x="1025038" y="1040647"/>
                </a:lnTo>
                <a:lnTo>
                  <a:pt x="0" y="1040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14892" y="4083576"/>
            <a:ext cx="1126082" cy="1059924"/>
          </a:xfrm>
          <a:custGeom>
            <a:avLst/>
            <a:gdLst/>
            <a:ahLst/>
            <a:cxnLst/>
            <a:rect r="r" b="b" t="t" l="l"/>
            <a:pathLst>
              <a:path h="1059924" w="1126082">
                <a:moveTo>
                  <a:pt x="0" y="0"/>
                </a:moveTo>
                <a:lnTo>
                  <a:pt x="1126082" y="0"/>
                </a:lnTo>
                <a:lnTo>
                  <a:pt x="1126082" y="1059924"/>
                </a:lnTo>
                <a:lnTo>
                  <a:pt x="0" y="1059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17315" y="8525652"/>
            <a:ext cx="3434629" cy="3522697"/>
          </a:xfrm>
          <a:custGeom>
            <a:avLst/>
            <a:gdLst/>
            <a:ahLst/>
            <a:cxnLst/>
            <a:rect r="r" b="b" t="t" l="l"/>
            <a:pathLst>
              <a:path h="3522697" w="3434629">
                <a:moveTo>
                  <a:pt x="0" y="0"/>
                </a:moveTo>
                <a:lnTo>
                  <a:pt x="3434630" y="0"/>
                </a:lnTo>
                <a:lnTo>
                  <a:pt x="3434630" y="3522696"/>
                </a:lnTo>
                <a:lnTo>
                  <a:pt x="0" y="35226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063849" y="6144467"/>
            <a:ext cx="523722" cy="528345"/>
          </a:xfrm>
          <a:custGeom>
            <a:avLst/>
            <a:gdLst/>
            <a:ahLst/>
            <a:cxnLst/>
            <a:rect r="r" b="b" t="t" l="l"/>
            <a:pathLst>
              <a:path h="528345" w="523722">
                <a:moveTo>
                  <a:pt x="0" y="0"/>
                </a:moveTo>
                <a:lnTo>
                  <a:pt x="523721" y="0"/>
                </a:lnTo>
                <a:lnTo>
                  <a:pt x="523721" y="528344"/>
                </a:lnTo>
                <a:lnTo>
                  <a:pt x="0" y="5283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2418136" y="6745745"/>
            <a:ext cx="6725864" cy="1944370"/>
          </a:xfrm>
          <a:prstGeom prst="rect">
            <a:avLst/>
          </a:prstGeom>
        </p:spPr>
        <p:txBody>
          <a:bodyPr anchor="t" rtlCol="false" tIns="0" lIns="0" bIns="0" rIns="0">
            <a:spAutoFit/>
          </a:bodyPr>
          <a:lstStyle/>
          <a:p>
            <a:pPr algn="l">
              <a:lnSpc>
                <a:spcPts val="6800"/>
              </a:lnSpc>
            </a:pPr>
            <a:r>
              <a:rPr lang="en-US" sz="6800" b="true">
                <a:solidFill>
                  <a:srgbClr val="000000"/>
                </a:solidFill>
                <a:latin typeface="Agrandir Bold"/>
                <a:ea typeface="Agrandir Bold"/>
                <a:cs typeface="Agrandir Bold"/>
                <a:sym typeface="Agrandir Bold"/>
              </a:rPr>
              <a:t>Thank</a:t>
            </a:r>
            <a:r>
              <a:rPr lang="en-US" sz="6800" b="true">
                <a:solidFill>
                  <a:srgbClr val="000000"/>
                </a:solidFill>
                <a:latin typeface="Agrandir Bold"/>
                <a:ea typeface="Agrandir Bold"/>
                <a:cs typeface="Agrandir Bold"/>
                <a:sym typeface="Agrandir Bold"/>
              </a:rPr>
              <a:t> You</a:t>
            </a:r>
          </a:p>
          <a:p>
            <a:pPr algn="l">
              <a:lnSpc>
                <a:spcPts val="6800"/>
              </a:lnSpc>
            </a:pPr>
            <a:r>
              <a:rPr lang="en-US" sz="6800" b="true">
                <a:solidFill>
                  <a:srgbClr val="000000"/>
                </a:solidFill>
                <a:latin typeface="Agrandir Bold"/>
                <a:ea typeface="Agrandir Bold"/>
                <a:cs typeface="Agrandir Bold"/>
                <a:sym typeface="Agrandir Bold"/>
              </a:rPr>
              <a:t>So Much</a:t>
            </a:r>
          </a:p>
        </p:txBody>
      </p:sp>
      <p:sp>
        <p:nvSpPr>
          <p:cNvPr name="TextBox 10" id="10"/>
          <p:cNvSpPr txBox="true"/>
          <p:nvPr/>
        </p:nvSpPr>
        <p:spPr>
          <a:xfrm rot="0">
            <a:off x="11247277" y="8298011"/>
            <a:ext cx="4897295" cy="720725"/>
          </a:xfrm>
          <a:prstGeom prst="rect">
            <a:avLst/>
          </a:prstGeom>
        </p:spPr>
        <p:txBody>
          <a:bodyPr anchor="t" rtlCol="false" tIns="0" lIns="0" bIns="0" rIns="0">
            <a:spAutoFit/>
          </a:bodyPr>
          <a:lstStyle/>
          <a:p>
            <a:pPr algn="l">
              <a:lnSpc>
                <a:spcPts val="2800"/>
              </a:lnSpc>
            </a:pPr>
            <a:r>
              <a:rPr lang="en-US" sz="2000">
                <a:solidFill>
                  <a:srgbClr val="000000"/>
                </a:solidFill>
                <a:latin typeface="Poppins"/>
                <a:ea typeface="Poppins"/>
                <a:cs typeface="Poppins"/>
                <a:sym typeface="Poppins"/>
              </a:rPr>
              <a:t>We a</a:t>
            </a:r>
            <a:r>
              <a:rPr lang="en-US" sz="2000">
                <a:solidFill>
                  <a:srgbClr val="000000"/>
                </a:solidFill>
                <a:latin typeface="Poppins"/>
                <a:ea typeface="Poppins"/>
                <a:cs typeface="Poppins"/>
                <a:sym typeface="Poppins"/>
              </a:rPr>
              <a:t>re happy to discuss any aspect of the presentation in more detail.</a:t>
            </a:r>
          </a:p>
        </p:txBody>
      </p:sp>
      <p:sp>
        <p:nvSpPr>
          <p:cNvPr name="TextBox 11" id="11"/>
          <p:cNvSpPr txBox="true"/>
          <p:nvPr/>
        </p:nvSpPr>
        <p:spPr>
          <a:xfrm rot="0">
            <a:off x="2418136" y="8593920"/>
            <a:ext cx="4361213" cy="424815"/>
          </a:xfrm>
          <a:prstGeom prst="rect">
            <a:avLst/>
          </a:prstGeom>
        </p:spPr>
        <p:txBody>
          <a:bodyPr anchor="t" rtlCol="false" tIns="0" lIns="0" bIns="0" rIns="0">
            <a:spAutoFit/>
          </a:bodyPr>
          <a:lstStyle/>
          <a:p>
            <a:pPr algn="l">
              <a:lnSpc>
                <a:spcPts val="3359"/>
              </a:lnSpc>
            </a:pPr>
            <a:r>
              <a:rPr lang="en-US" sz="2400">
                <a:solidFill>
                  <a:srgbClr val="000000"/>
                </a:solidFill>
                <a:latin typeface="Poppins"/>
                <a:ea typeface="Poppins"/>
                <a:cs typeface="Poppins"/>
                <a:sym typeface="Poppins"/>
              </a:rPr>
              <a:t>Do y</a:t>
            </a:r>
            <a:r>
              <a:rPr lang="en-US" sz="2400">
                <a:solidFill>
                  <a:srgbClr val="000000"/>
                </a:solidFill>
                <a:latin typeface="Poppins"/>
                <a:ea typeface="Poppins"/>
                <a:cs typeface="Poppins"/>
                <a:sym typeface="Poppins"/>
              </a:rPr>
              <a:t>ou have 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1082"/>
            <a:ext cx="8692298" cy="11200509"/>
            <a:chOff x="0" y="0"/>
            <a:chExt cx="1382147" cy="1780973"/>
          </a:xfrm>
        </p:grpSpPr>
        <p:sp>
          <p:nvSpPr>
            <p:cNvPr name="Freeform 3" id="3"/>
            <p:cNvSpPr/>
            <p:nvPr/>
          </p:nvSpPr>
          <p:spPr>
            <a:xfrm flipH="false" flipV="false" rot="0">
              <a:off x="0" y="0"/>
              <a:ext cx="1382147" cy="1780973"/>
            </a:xfrm>
            <a:custGeom>
              <a:avLst/>
              <a:gdLst/>
              <a:ahLst/>
              <a:cxnLst/>
              <a:rect r="r" b="b" t="t" l="l"/>
              <a:pathLst>
                <a:path h="1780973" w="1382147">
                  <a:moveTo>
                    <a:pt x="22267" y="0"/>
                  </a:moveTo>
                  <a:lnTo>
                    <a:pt x="1359880" y="0"/>
                  </a:lnTo>
                  <a:cubicBezTo>
                    <a:pt x="1365786" y="0"/>
                    <a:pt x="1371449" y="2346"/>
                    <a:pt x="1375625" y="6522"/>
                  </a:cubicBezTo>
                  <a:cubicBezTo>
                    <a:pt x="1379801" y="10698"/>
                    <a:pt x="1382147" y="16361"/>
                    <a:pt x="1382147" y="22267"/>
                  </a:cubicBezTo>
                  <a:lnTo>
                    <a:pt x="1382147" y="1758706"/>
                  </a:lnTo>
                  <a:cubicBezTo>
                    <a:pt x="1382147" y="1771004"/>
                    <a:pt x="1372178" y="1780973"/>
                    <a:pt x="1359880" y="1780973"/>
                  </a:cubicBezTo>
                  <a:lnTo>
                    <a:pt x="22267" y="1780973"/>
                  </a:lnTo>
                  <a:cubicBezTo>
                    <a:pt x="16361" y="1780973"/>
                    <a:pt x="10698" y="1778627"/>
                    <a:pt x="6522" y="1774451"/>
                  </a:cubicBezTo>
                  <a:cubicBezTo>
                    <a:pt x="2346" y="1770275"/>
                    <a:pt x="0" y="1764612"/>
                    <a:pt x="0" y="1758706"/>
                  </a:cubicBezTo>
                  <a:lnTo>
                    <a:pt x="0" y="22267"/>
                  </a:lnTo>
                  <a:cubicBezTo>
                    <a:pt x="0" y="16361"/>
                    <a:pt x="2346" y="10698"/>
                    <a:pt x="6522" y="6522"/>
                  </a:cubicBezTo>
                  <a:cubicBezTo>
                    <a:pt x="10698" y="2346"/>
                    <a:pt x="16361" y="0"/>
                    <a:pt x="22267" y="0"/>
                  </a:cubicBezTo>
                  <a:close/>
                </a:path>
              </a:pathLst>
            </a:custGeom>
            <a:blipFill>
              <a:blip r:embed="rId3"/>
              <a:stretch>
                <a:fillRect l="0" t="-8132" r="0" b="-8132"/>
              </a:stretch>
            </a:blipFill>
          </p:spPr>
        </p:sp>
      </p:grpSp>
      <p:sp>
        <p:nvSpPr>
          <p:cNvPr name="Freeform 4" id="4"/>
          <p:cNvSpPr/>
          <p:nvPr/>
        </p:nvSpPr>
        <p:spPr>
          <a:xfrm flipH="false" flipV="false" rot="0">
            <a:off x="9063081" y="9008324"/>
            <a:ext cx="640599" cy="972446"/>
          </a:xfrm>
          <a:custGeom>
            <a:avLst/>
            <a:gdLst/>
            <a:ahLst/>
            <a:cxnLst/>
            <a:rect r="r" b="b" t="t" l="l"/>
            <a:pathLst>
              <a:path h="972446" w="640599">
                <a:moveTo>
                  <a:pt x="0" y="0"/>
                </a:moveTo>
                <a:lnTo>
                  <a:pt x="640599" y="0"/>
                </a:lnTo>
                <a:lnTo>
                  <a:pt x="640599" y="972446"/>
                </a:lnTo>
                <a:lnTo>
                  <a:pt x="0" y="972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973809" y="1094905"/>
            <a:ext cx="3176853" cy="587718"/>
          </a:xfrm>
          <a:custGeom>
            <a:avLst/>
            <a:gdLst/>
            <a:ahLst/>
            <a:cxnLst/>
            <a:rect r="r" b="b" t="t" l="l"/>
            <a:pathLst>
              <a:path h="587718" w="3176853">
                <a:moveTo>
                  <a:pt x="0" y="0"/>
                </a:moveTo>
                <a:lnTo>
                  <a:pt x="3176853" y="0"/>
                </a:lnTo>
                <a:lnTo>
                  <a:pt x="3176853" y="587718"/>
                </a:lnTo>
                <a:lnTo>
                  <a:pt x="0" y="5877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25928" y="2282044"/>
            <a:ext cx="837153" cy="837153"/>
          </a:xfrm>
          <a:custGeom>
            <a:avLst/>
            <a:gdLst/>
            <a:ahLst/>
            <a:cxnLst/>
            <a:rect r="r" b="b" t="t" l="l"/>
            <a:pathLst>
              <a:path h="837153" w="837153">
                <a:moveTo>
                  <a:pt x="0" y="0"/>
                </a:moveTo>
                <a:lnTo>
                  <a:pt x="837153" y="0"/>
                </a:lnTo>
                <a:lnTo>
                  <a:pt x="837153" y="837154"/>
                </a:lnTo>
                <a:lnTo>
                  <a:pt x="0" y="8371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596822" y="1699861"/>
            <a:ext cx="5605240" cy="1944370"/>
          </a:xfrm>
          <a:prstGeom prst="rect">
            <a:avLst/>
          </a:prstGeom>
        </p:spPr>
        <p:txBody>
          <a:bodyPr anchor="t" rtlCol="false" tIns="0" lIns="0" bIns="0" rIns="0">
            <a:spAutoFit/>
          </a:bodyPr>
          <a:lstStyle/>
          <a:p>
            <a:pPr algn="l">
              <a:lnSpc>
                <a:spcPts val="6800"/>
              </a:lnSpc>
            </a:pPr>
            <a:r>
              <a:rPr lang="en-US" sz="6800" b="true">
                <a:solidFill>
                  <a:srgbClr val="000000"/>
                </a:solidFill>
                <a:latin typeface="Agrandir Bold"/>
                <a:ea typeface="Agrandir Bold"/>
                <a:cs typeface="Agrandir Bold"/>
                <a:sym typeface="Agrandir Bold"/>
              </a:rPr>
              <a:t>Problem Statement</a:t>
            </a:r>
          </a:p>
        </p:txBody>
      </p:sp>
      <p:sp>
        <p:nvSpPr>
          <p:cNvPr name="TextBox 8" id="8"/>
          <p:cNvSpPr txBox="true"/>
          <p:nvPr/>
        </p:nvSpPr>
        <p:spPr>
          <a:xfrm rot="0">
            <a:off x="10596822" y="4466363"/>
            <a:ext cx="7366539" cy="4278732"/>
          </a:xfrm>
          <a:prstGeom prst="rect">
            <a:avLst/>
          </a:prstGeom>
        </p:spPr>
        <p:txBody>
          <a:bodyPr anchor="t" rtlCol="false" tIns="0" lIns="0" bIns="0" rIns="0">
            <a:spAutoFit/>
          </a:bodyPr>
          <a:lstStyle/>
          <a:p>
            <a:pPr algn="l" marL="527255" indent="-263627" lvl="1">
              <a:lnSpc>
                <a:spcPts val="3418"/>
              </a:lnSpc>
              <a:buFont typeface="Arial"/>
              <a:buChar char="•"/>
            </a:pPr>
            <a:r>
              <a:rPr lang="en-US" sz="2442">
                <a:solidFill>
                  <a:srgbClr val="000000"/>
                </a:solidFill>
                <a:latin typeface="Poppins"/>
                <a:ea typeface="Poppins"/>
                <a:cs typeface="Poppins"/>
                <a:sym typeface="Poppins"/>
              </a:rPr>
              <a:t>Divvy f</a:t>
            </a:r>
            <a:r>
              <a:rPr lang="en-US" sz="2442">
                <a:solidFill>
                  <a:srgbClr val="000000"/>
                </a:solidFill>
                <a:latin typeface="Poppins"/>
                <a:ea typeface="Poppins"/>
                <a:cs typeface="Poppins"/>
                <a:sym typeface="Poppins"/>
              </a:rPr>
              <a:t>aces spatial and temporal imbalances in bike availability.</a:t>
            </a:r>
          </a:p>
          <a:p>
            <a:pPr algn="l" marL="527255" indent="-263627" lvl="1">
              <a:lnSpc>
                <a:spcPts val="3418"/>
              </a:lnSpc>
              <a:buFont typeface="Arial"/>
              <a:buChar char="•"/>
            </a:pPr>
            <a:r>
              <a:rPr lang="en-US" sz="2442">
                <a:solidFill>
                  <a:srgbClr val="000000"/>
                </a:solidFill>
                <a:latin typeface="Poppins"/>
                <a:ea typeface="Poppins"/>
                <a:cs typeface="Poppins"/>
                <a:sym typeface="Poppins"/>
              </a:rPr>
              <a:t>Stockouts during high-demand periods are common.</a:t>
            </a:r>
          </a:p>
          <a:p>
            <a:pPr algn="l" marL="527255" indent="-263627" lvl="1">
              <a:lnSpc>
                <a:spcPts val="3418"/>
              </a:lnSpc>
              <a:buFont typeface="Arial"/>
              <a:buChar char="•"/>
            </a:pPr>
            <a:r>
              <a:rPr lang="en-US" sz="2442">
                <a:solidFill>
                  <a:srgbClr val="000000"/>
                </a:solidFill>
                <a:latin typeface="Poppins"/>
                <a:ea typeface="Poppins"/>
                <a:cs typeface="Poppins"/>
                <a:sym typeface="Poppins"/>
              </a:rPr>
              <a:t>Idle inventory accumulates at stations with low demand.</a:t>
            </a:r>
          </a:p>
          <a:p>
            <a:pPr algn="l" marL="527255" indent="-263627" lvl="1">
              <a:lnSpc>
                <a:spcPts val="3418"/>
              </a:lnSpc>
              <a:buFont typeface="Arial"/>
              <a:buChar char="•"/>
            </a:pPr>
            <a:r>
              <a:rPr lang="en-US" sz="2442">
                <a:solidFill>
                  <a:srgbClr val="000000"/>
                </a:solidFill>
                <a:latin typeface="Poppins"/>
                <a:ea typeface="Poppins"/>
                <a:cs typeface="Poppins"/>
                <a:sym typeface="Poppins"/>
              </a:rPr>
              <a:t>Balancing inventory to optimize availability is a challenge.</a:t>
            </a:r>
          </a:p>
          <a:p>
            <a:pPr algn="l" marL="527255" indent="-263627" lvl="1">
              <a:lnSpc>
                <a:spcPts val="3418"/>
              </a:lnSpc>
              <a:buFont typeface="Arial"/>
              <a:buChar char="•"/>
            </a:pPr>
            <a:r>
              <a:rPr lang="en-US" sz="2442">
                <a:solidFill>
                  <a:srgbClr val="000000"/>
                </a:solidFill>
                <a:latin typeface="Poppins"/>
                <a:ea typeface="Poppins"/>
                <a:cs typeface="Poppins"/>
                <a:sym typeface="Poppins"/>
              </a:rPr>
              <a:t>Ensuring efficient SCM can prevent both stockouts and idle inventory.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1828" y="1950492"/>
            <a:ext cx="3677780" cy="3677780"/>
          </a:xfrm>
          <a:custGeom>
            <a:avLst/>
            <a:gdLst/>
            <a:ahLst/>
            <a:cxnLst/>
            <a:rect r="r" b="b" t="t" l="l"/>
            <a:pathLst>
              <a:path h="3677780" w="3677780">
                <a:moveTo>
                  <a:pt x="0" y="0"/>
                </a:moveTo>
                <a:lnTo>
                  <a:pt x="3677781" y="0"/>
                </a:lnTo>
                <a:lnTo>
                  <a:pt x="3677781" y="3677781"/>
                </a:lnTo>
                <a:lnTo>
                  <a:pt x="0" y="36777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937923" y="1263557"/>
            <a:ext cx="7041302" cy="7759885"/>
            <a:chOff x="0" y="0"/>
            <a:chExt cx="1069836" cy="1179016"/>
          </a:xfrm>
        </p:grpSpPr>
        <p:sp>
          <p:nvSpPr>
            <p:cNvPr name="Freeform 4" id="4"/>
            <p:cNvSpPr/>
            <p:nvPr/>
          </p:nvSpPr>
          <p:spPr>
            <a:xfrm flipH="false" flipV="false" rot="0">
              <a:off x="0" y="0"/>
              <a:ext cx="1069836" cy="1179016"/>
            </a:xfrm>
            <a:custGeom>
              <a:avLst/>
              <a:gdLst/>
              <a:ahLst/>
              <a:cxnLst/>
              <a:rect r="r" b="b" t="t" l="l"/>
              <a:pathLst>
                <a:path h="1179016" w="1069836">
                  <a:moveTo>
                    <a:pt x="57174" y="0"/>
                  </a:moveTo>
                  <a:lnTo>
                    <a:pt x="1012662" y="0"/>
                  </a:lnTo>
                  <a:cubicBezTo>
                    <a:pt x="1027826" y="0"/>
                    <a:pt x="1042368" y="6024"/>
                    <a:pt x="1053090" y="16746"/>
                  </a:cubicBezTo>
                  <a:cubicBezTo>
                    <a:pt x="1063813" y="27468"/>
                    <a:pt x="1069836" y="42011"/>
                    <a:pt x="1069836" y="57174"/>
                  </a:cubicBezTo>
                  <a:lnTo>
                    <a:pt x="1069836" y="1121842"/>
                  </a:lnTo>
                  <a:cubicBezTo>
                    <a:pt x="1069836" y="1137005"/>
                    <a:pt x="1063813" y="1151548"/>
                    <a:pt x="1053090" y="1162270"/>
                  </a:cubicBezTo>
                  <a:cubicBezTo>
                    <a:pt x="1042368" y="1172992"/>
                    <a:pt x="1027826" y="1179016"/>
                    <a:pt x="1012662" y="1179016"/>
                  </a:cubicBezTo>
                  <a:lnTo>
                    <a:pt x="57174" y="1179016"/>
                  </a:lnTo>
                  <a:cubicBezTo>
                    <a:pt x="42011" y="1179016"/>
                    <a:pt x="27468" y="1172992"/>
                    <a:pt x="16746" y="1162270"/>
                  </a:cubicBezTo>
                  <a:cubicBezTo>
                    <a:pt x="6024" y="1151548"/>
                    <a:pt x="0" y="1137005"/>
                    <a:pt x="0" y="1121842"/>
                  </a:cubicBezTo>
                  <a:lnTo>
                    <a:pt x="0" y="57174"/>
                  </a:lnTo>
                  <a:cubicBezTo>
                    <a:pt x="0" y="42011"/>
                    <a:pt x="6024" y="27468"/>
                    <a:pt x="16746" y="16746"/>
                  </a:cubicBezTo>
                  <a:cubicBezTo>
                    <a:pt x="27468" y="6024"/>
                    <a:pt x="42011" y="0"/>
                    <a:pt x="57174" y="0"/>
                  </a:cubicBezTo>
                  <a:close/>
                </a:path>
              </a:pathLst>
            </a:custGeom>
            <a:blipFill>
              <a:blip r:embed="rId5"/>
              <a:stretch>
                <a:fillRect l="-60205" t="0" r="-60205" b="0"/>
              </a:stretch>
            </a:blipFill>
          </p:spPr>
        </p:sp>
      </p:grpSp>
      <p:sp>
        <p:nvSpPr>
          <p:cNvPr name="Freeform 5" id="5"/>
          <p:cNvSpPr/>
          <p:nvPr/>
        </p:nvSpPr>
        <p:spPr>
          <a:xfrm flipH="false" flipV="false" rot="0">
            <a:off x="16576827" y="4324215"/>
            <a:ext cx="3422346" cy="1330437"/>
          </a:xfrm>
          <a:custGeom>
            <a:avLst/>
            <a:gdLst/>
            <a:ahLst/>
            <a:cxnLst/>
            <a:rect r="r" b="b" t="t" l="l"/>
            <a:pathLst>
              <a:path h="1330437" w="3422346">
                <a:moveTo>
                  <a:pt x="0" y="0"/>
                </a:moveTo>
                <a:lnTo>
                  <a:pt x="3422346" y="0"/>
                </a:lnTo>
                <a:lnTo>
                  <a:pt x="3422346" y="1330437"/>
                </a:lnTo>
                <a:lnTo>
                  <a:pt x="0" y="13304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648794" y="1985899"/>
            <a:ext cx="6580374" cy="1944370"/>
          </a:xfrm>
          <a:prstGeom prst="rect">
            <a:avLst/>
          </a:prstGeom>
        </p:spPr>
        <p:txBody>
          <a:bodyPr anchor="t" rtlCol="false" tIns="0" lIns="0" bIns="0" rIns="0">
            <a:spAutoFit/>
          </a:bodyPr>
          <a:lstStyle/>
          <a:p>
            <a:pPr algn="l">
              <a:lnSpc>
                <a:spcPts val="6800"/>
              </a:lnSpc>
            </a:pPr>
            <a:r>
              <a:rPr lang="en-US" sz="6800" b="true">
                <a:solidFill>
                  <a:srgbClr val="000000"/>
                </a:solidFill>
                <a:latin typeface="Agrandir Bold"/>
                <a:ea typeface="Agrandir Bold"/>
                <a:cs typeface="Agrandir Bold"/>
                <a:sym typeface="Agrandir Bold"/>
              </a:rPr>
              <a:t> Data Overvi</a:t>
            </a:r>
            <a:r>
              <a:rPr lang="en-US" sz="6800" b="true">
                <a:solidFill>
                  <a:srgbClr val="000000"/>
                </a:solidFill>
                <a:latin typeface="Agrandir Bold"/>
                <a:ea typeface="Agrandir Bold"/>
                <a:cs typeface="Agrandir Bold"/>
                <a:sym typeface="Agrandir Bold"/>
              </a:rPr>
              <a:t>ew</a:t>
            </a:r>
          </a:p>
        </p:txBody>
      </p:sp>
      <p:sp>
        <p:nvSpPr>
          <p:cNvPr name="TextBox 7" id="7"/>
          <p:cNvSpPr txBox="true"/>
          <p:nvPr/>
        </p:nvSpPr>
        <p:spPr>
          <a:xfrm rot="0">
            <a:off x="10648794" y="4276590"/>
            <a:ext cx="5587227" cy="2901946"/>
          </a:xfrm>
          <a:prstGeom prst="rect">
            <a:avLst/>
          </a:prstGeom>
        </p:spPr>
        <p:txBody>
          <a:bodyPr anchor="t" rtlCol="false" tIns="0" lIns="0" bIns="0" rIns="0">
            <a:spAutoFit/>
          </a:bodyPr>
          <a:lstStyle/>
          <a:p>
            <a:pPr algn="l" marL="394903" indent="-197451" lvl="1">
              <a:lnSpc>
                <a:spcPts val="2560"/>
              </a:lnSpc>
              <a:buFont typeface="Arial"/>
              <a:buChar char="•"/>
            </a:pPr>
            <a:r>
              <a:rPr lang="en-US" sz="1829">
                <a:solidFill>
                  <a:srgbClr val="000000"/>
                </a:solidFill>
                <a:latin typeface="Poppins"/>
                <a:ea typeface="Poppins"/>
                <a:cs typeface="Poppins"/>
                <a:sym typeface="Poppins"/>
              </a:rPr>
              <a:t>Da</a:t>
            </a:r>
            <a:r>
              <a:rPr lang="en-US" sz="1829">
                <a:solidFill>
                  <a:srgbClr val="000000"/>
                </a:solidFill>
                <a:latin typeface="Poppins"/>
                <a:ea typeface="Poppins"/>
                <a:cs typeface="Poppins"/>
                <a:sym typeface="Poppins"/>
              </a:rPr>
              <a:t>ta spans Q1 2019 and Q1 2020.</a:t>
            </a:r>
          </a:p>
          <a:p>
            <a:pPr algn="l" marL="394903" indent="-197451" lvl="1">
              <a:lnSpc>
                <a:spcPts val="2560"/>
              </a:lnSpc>
              <a:buFont typeface="Arial"/>
              <a:buChar char="•"/>
            </a:pPr>
            <a:r>
              <a:rPr lang="en-US" sz="1829">
                <a:solidFill>
                  <a:srgbClr val="000000"/>
                </a:solidFill>
                <a:latin typeface="Poppins"/>
                <a:ea typeface="Poppins"/>
                <a:cs typeface="Poppins"/>
                <a:sym typeface="Poppins"/>
              </a:rPr>
              <a:t>Data includes trip records, stations, and rider types.</a:t>
            </a:r>
          </a:p>
          <a:p>
            <a:pPr algn="l" marL="394903" indent="-197451" lvl="1">
              <a:lnSpc>
                <a:spcPts val="2560"/>
              </a:lnSpc>
              <a:buFont typeface="Arial"/>
              <a:buChar char="•"/>
            </a:pPr>
            <a:r>
              <a:rPr lang="en-US" sz="1829">
                <a:solidFill>
                  <a:srgbClr val="000000"/>
                </a:solidFill>
                <a:latin typeface="Poppins"/>
                <a:ea typeface="Poppins"/>
                <a:cs typeface="Poppins"/>
                <a:sym typeface="Poppins"/>
              </a:rPr>
              <a:t>Data sources: Divvy bike share system.</a:t>
            </a:r>
          </a:p>
          <a:p>
            <a:pPr algn="l" marL="394903" indent="-197451" lvl="1">
              <a:lnSpc>
                <a:spcPts val="2560"/>
              </a:lnSpc>
              <a:buFont typeface="Arial"/>
              <a:buChar char="•"/>
            </a:pPr>
            <a:r>
              <a:rPr lang="en-US" sz="1829">
                <a:solidFill>
                  <a:srgbClr val="000000"/>
                </a:solidFill>
                <a:latin typeface="Poppins"/>
                <a:ea typeface="Poppins"/>
                <a:cs typeface="Poppins"/>
                <a:sym typeface="Poppins"/>
              </a:rPr>
              <a:t>Variables include trip duration, station ID/name, and rider type.</a:t>
            </a:r>
          </a:p>
          <a:p>
            <a:pPr algn="l" marL="394903" indent="-197451" lvl="1">
              <a:lnSpc>
                <a:spcPts val="2560"/>
              </a:lnSpc>
              <a:buFont typeface="Arial"/>
              <a:buChar char="•"/>
            </a:pPr>
            <a:r>
              <a:rPr lang="en-US" sz="1829">
                <a:solidFill>
                  <a:srgbClr val="000000"/>
                </a:solidFill>
                <a:latin typeface="Poppins"/>
                <a:ea typeface="Poppins"/>
                <a:cs typeface="Poppins"/>
                <a:sym typeface="Poppins"/>
              </a:rPr>
              <a:t>Focus on 1 million+ records for robust analysis.</a:t>
            </a:r>
          </a:p>
          <a:p>
            <a:pPr algn="l">
              <a:lnSpc>
                <a:spcPts val="256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0617" y="5278560"/>
            <a:ext cx="2288683" cy="2288683"/>
          </a:xfrm>
          <a:custGeom>
            <a:avLst/>
            <a:gdLst/>
            <a:ahLst/>
            <a:cxnLst/>
            <a:rect r="r" b="b" t="t" l="l"/>
            <a:pathLst>
              <a:path h="2288683" w="2288683">
                <a:moveTo>
                  <a:pt x="0" y="0"/>
                </a:moveTo>
                <a:lnTo>
                  <a:pt x="2288683" y="0"/>
                </a:lnTo>
                <a:lnTo>
                  <a:pt x="2288683" y="2288683"/>
                </a:lnTo>
                <a:lnTo>
                  <a:pt x="0" y="2288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94061" y="754054"/>
            <a:ext cx="1617545" cy="1617545"/>
          </a:xfrm>
          <a:custGeom>
            <a:avLst/>
            <a:gdLst/>
            <a:ahLst/>
            <a:cxnLst/>
            <a:rect r="r" b="b" t="t" l="l"/>
            <a:pathLst>
              <a:path h="1617545" w="1617545">
                <a:moveTo>
                  <a:pt x="0" y="0"/>
                </a:moveTo>
                <a:lnTo>
                  <a:pt x="1617545" y="0"/>
                </a:lnTo>
                <a:lnTo>
                  <a:pt x="1617545" y="1617545"/>
                </a:lnTo>
                <a:lnTo>
                  <a:pt x="0" y="1617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389392" y="5593853"/>
            <a:ext cx="1689054" cy="278694"/>
          </a:xfrm>
          <a:custGeom>
            <a:avLst/>
            <a:gdLst/>
            <a:ahLst/>
            <a:cxnLst/>
            <a:rect r="r" b="b" t="t" l="l"/>
            <a:pathLst>
              <a:path h="278694" w="1689054">
                <a:moveTo>
                  <a:pt x="0" y="0"/>
                </a:moveTo>
                <a:lnTo>
                  <a:pt x="1689054" y="0"/>
                </a:lnTo>
                <a:lnTo>
                  <a:pt x="1689054" y="278694"/>
                </a:lnTo>
                <a:lnTo>
                  <a:pt x="0" y="2786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4084174" y="-261948"/>
            <a:ext cx="3175126" cy="523896"/>
          </a:xfrm>
          <a:custGeom>
            <a:avLst/>
            <a:gdLst/>
            <a:ahLst/>
            <a:cxnLst/>
            <a:rect r="r" b="b" t="t" l="l"/>
            <a:pathLst>
              <a:path h="523896" w="3175126">
                <a:moveTo>
                  <a:pt x="0" y="0"/>
                </a:moveTo>
                <a:lnTo>
                  <a:pt x="3175126" y="0"/>
                </a:lnTo>
                <a:lnTo>
                  <a:pt x="3175126" y="523896"/>
                </a:lnTo>
                <a:lnTo>
                  <a:pt x="0" y="5238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5058345" y="4502150"/>
            <a:ext cx="8086306" cy="5787148"/>
          </a:xfrm>
          <a:custGeom>
            <a:avLst/>
            <a:gdLst/>
            <a:ahLst/>
            <a:cxnLst/>
            <a:rect r="r" b="b" t="t" l="l"/>
            <a:pathLst>
              <a:path h="5787148" w="8086306">
                <a:moveTo>
                  <a:pt x="0" y="0"/>
                </a:moveTo>
                <a:lnTo>
                  <a:pt x="8086306" y="0"/>
                </a:lnTo>
                <a:lnTo>
                  <a:pt x="8086306" y="5787148"/>
                </a:lnTo>
                <a:lnTo>
                  <a:pt x="0" y="5787148"/>
                </a:lnTo>
                <a:lnTo>
                  <a:pt x="0" y="0"/>
                </a:lnTo>
                <a:close/>
              </a:path>
            </a:pathLst>
          </a:custGeom>
          <a:blipFill>
            <a:blip r:embed="rId11"/>
            <a:stretch>
              <a:fillRect l="0" t="0" r="0" b="0"/>
            </a:stretch>
          </a:blipFill>
        </p:spPr>
      </p:sp>
      <p:sp>
        <p:nvSpPr>
          <p:cNvPr name="TextBox 7" id="7"/>
          <p:cNvSpPr txBox="true"/>
          <p:nvPr/>
        </p:nvSpPr>
        <p:spPr>
          <a:xfrm rot="0">
            <a:off x="2201083" y="668329"/>
            <a:ext cx="5714523" cy="3688215"/>
          </a:xfrm>
          <a:prstGeom prst="rect">
            <a:avLst/>
          </a:prstGeom>
        </p:spPr>
        <p:txBody>
          <a:bodyPr anchor="t" rtlCol="false" tIns="0" lIns="0" bIns="0" rIns="0">
            <a:spAutoFit/>
          </a:bodyPr>
          <a:lstStyle/>
          <a:p>
            <a:pPr algn="l">
              <a:lnSpc>
                <a:spcPts val="8925"/>
              </a:lnSpc>
            </a:pPr>
            <a:r>
              <a:rPr lang="en-US" sz="8925" b="true">
                <a:solidFill>
                  <a:srgbClr val="000000"/>
                </a:solidFill>
                <a:latin typeface="Agrandir Bold"/>
                <a:ea typeface="Agrandir Bold"/>
                <a:cs typeface="Agrandir Bold"/>
                <a:sym typeface="Agrandir Bold"/>
              </a:rPr>
              <a:t>Trip D</a:t>
            </a:r>
            <a:r>
              <a:rPr lang="en-US" sz="8925" b="true">
                <a:solidFill>
                  <a:srgbClr val="000000"/>
                </a:solidFill>
                <a:latin typeface="Agrandir Bold"/>
                <a:ea typeface="Agrandir Bold"/>
                <a:cs typeface="Agrandir Bold"/>
                <a:sym typeface="Agrandir Bold"/>
              </a:rPr>
              <a:t>uration Insights</a:t>
            </a:r>
          </a:p>
        </p:txBody>
      </p:sp>
      <p:sp>
        <p:nvSpPr>
          <p:cNvPr name="TextBox 8" id="8"/>
          <p:cNvSpPr txBox="true"/>
          <p:nvPr/>
        </p:nvSpPr>
        <p:spPr>
          <a:xfrm rot="0">
            <a:off x="8828859" y="962025"/>
            <a:ext cx="6208353" cy="3540125"/>
          </a:xfrm>
          <a:prstGeom prst="rect">
            <a:avLst/>
          </a:prstGeom>
        </p:spPr>
        <p:txBody>
          <a:bodyPr anchor="t" rtlCol="false" tIns="0" lIns="0" bIns="0" rIns="0">
            <a:spAutoFit/>
          </a:bodyPr>
          <a:lstStyle/>
          <a:p>
            <a:pPr algn="l" marL="431802" indent="-215901" lvl="1">
              <a:lnSpc>
                <a:spcPts val="2800"/>
              </a:lnSpc>
              <a:buFont typeface="Arial"/>
              <a:buChar char="•"/>
            </a:pPr>
            <a:r>
              <a:rPr lang="en-US" sz="2000">
                <a:solidFill>
                  <a:srgbClr val="000000"/>
                </a:solidFill>
                <a:latin typeface="Poppins"/>
                <a:ea typeface="Poppins"/>
                <a:cs typeface="Poppins"/>
                <a:sym typeface="Poppins"/>
              </a:rPr>
              <a:t>Major</a:t>
            </a:r>
            <a:r>
              <a:rPr lang="en-US" sz="2000">
                <a:solidFill>
                  <a:srgbClr val="000000"/>
                </a:solidFill>
                <a:latin typeface="Poppins"/>
                <a:ea typeface="Poppins"/>
                <a:cs typeface="Poppins"/>
                <a:sym typeface="Poppins"/>
              </a:rPr>
              <a:t>ity of trips last between 5 and 20 minutes.</a:t>
            </a:r>
          </a:p>
          <a:p>
            <a:pPr algn="l" marL="431802" indent="-215901" lvl="1">
              <a:lnSpc>
                <a:spcPts val="2800"/>
              </a:lnSpc>
              <a:buFont typeface="Arial"/>
              <a:buChar char="•"/>
            </a:pPr>
            <a:r>
              <a:rPr lang="en-US" sz="2000">
                <a:solidFill>
                  <a:srgbClr val="000000"/>
                </a:solidFill>
                <a:latin typeface="Poppins"/>
                <a:ea typeface="Poppins"/>
                <a:cs typeface="Poppins"/>
                <a:sym typeface="Poppins"/>
              </a:rPr>
              <a:t>Short trip durations indicate a high turnover rate of bikes.</a:t>
            </a:r>
          </a:p>
          <a:p>
            <a:pPr algn="l" marL="431802" indent="-215901" lvl="1">
              <a:lnSpc>
                <a:spcPts val="2800"/>
              </a:lnSpc>
              <a:buFont typeface="Arial"/>
              <a:buChar char="•"/>
            </a:pPr>
            <a:r>
              <a:rPr lang="en-US" sz="2000">
                <a:solidFill>
                  <a:srgbClr val="000000"/>
                </a:solidFill>
                <a:latin typeface="Poppins"/>
                <a:ea typeface="Poppins"/>
                <a:cs typeface="Poppins"/>
                <a:sym typeface="Poppins"/>
              </a:rPr>
              <a:t>Short trips are more frequent than long trips.</a:t>
            </a:r>
          </a:p>
          <a:p>
            <a:pPr algn="l" marL="431802" indent="-215901" lvl="1">
              <a:lnSpc>
                <a:spcPts val="2800"/>
              </a:lnSpc>
              <a:buFont typeface="Arial"/>
              <a:buChar char="•"/>
            </a:pPr>
            <a:r>
              <a:rPr lang="en-US" sz="2000">
                <a:solidFill>
                  <a:srgbClr val="000000"/>
                </a:solidFill>
                <a:latin typeface="Poppins"/>
                <a:ea typeface="Poppins"/>
                <a:cs typeface="Poppins"/>
                <a:sym typeface="Poppins"/>
              </a:rPr>
              <a:t>Longer trips (&gt;1 hour) are rare and considered outliers.</a:t>
            </a:r>
          </a:p>
          <a:p>
            <a:pPr algn="l" marL="431802" indent="-215901" lvl="1">
              <a:lnSpc>
                <a:spcPts val="2800"/>
              </a:lnSpc>
              <a:buFont typeface="Arial"/>
              <a:buChar char="•"/>
            </a:pPr>
            <a:r>
              <a:rPr lang="en-US" sz="2000">
                <a:solidFill>
                  <a:srgbClr val="000000"/>
                </a:solidFill>
                <a:latin typeface="Poppins"/>
                <a:ea typeface="Poppins"/>
                <a:cs typeface="Poppins"/>
                <a:sym typeface="Poppins"/>
              </a:rPr>
              <a:t>Efficient fleet management requires focusing on shorter trips.</a:t>
            </a:r>
          </a:p>
          <a:p>
            <a:pPr algn="l">
              <a:lnSpc>
                <a:spcPts val="28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00586" y="8834993"/>
            <a:ext cx="2831413" cy="2904013"/>
          </a:xfrm>
          <a:custGeom>
            <a:avLst/>
            <a:gdLst/>
            <a:ahLst/>
            <a:cxnLst/>
            <a:rect r="r" b="b" t="t" l="l"/>
            <a:pathLst>
              <a:path h="2904013" w="2831413">
                <a:moveTo>
                  <a:pt x="0" y="0"/>
                </a:moveTo>
                <a:lnTo>
                  <a:pt x="2831413" y="0"/>
                </a:lnTo>
                <a:lnTo>
                  <a:pt x="2831413" y="2904014"/>
                </a:lnTo>
                <a:lnTo>
                  <a:pt x="0" y="29040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13236" y="1954081"/>
            <a:ext cx="2026472" cy="2078433"/>
          </a:xfrm>
          <a:custGeom>
            <a:avLst/>
            <a:gdLst/>
            <a:ahLst/>
            <a:cxnLst/>
            <a:rect r="r" b="b" t="t" l="l"/>
            <a:pathLst>
              <a:path h="2078433" w="2026472">
                <a:moveTo>
                  <a:pt x="0" y="0"/>
                </a:moveTo>
                <a:lnTo>
                  <a:pt x="2026472" y="0"/>
                </a:lnTo>
                <a:lnTo>
                  <a:pt x="2026472" y="2078433"/>
                </a:lnTo>
                <a:lnTo>
                  <a:pt x="0" y="20784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1611" y="9666300"/>
            <a:ext cx="6144268" cy="3225741"/>
          </a:xfrm>
          <a:custGeom>
            <a:avLst/>
            <a:gdLst/>
            <a:ahLst/>
            <a:cxnLst/>
            <a:rect r="r" b="b" t="t" l="l"/>
            <a:pathLst>
              <a:path h="3225741" w="6144268">
                <a:moveTo>
                  <a:pt x="0" y="0"/>
                </a:moveTo>
                <a:lnTo>
                  <a:pt x="6144267" y="0"/>
                </a:lnTo>
                <a:lnTo>
                  <a:pt x="6144267" y="3225741"/>
                </a:lnTo>
                <a:lnTo>
                  <a:pt x="0" y="3225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81611" y="-2605041"/>
            <a:ext cx="6144268" cy="3225741"/>
          </a:xfrm>
          <a:custGeom>
            <a:avLst/>
            <a:gdLst/>
            <a:ahLst/>
            <a:cxnLst/>
            <a:rect r="r" b="b" t="t" l="l"/>
            <a:pathLst>
              <a:path h="3225741" w="6144268">
                <a:moveTo>
                  <a:pt x="0" y="0"/>
                </a:moveTo>
                <a:lnTo>
                  <a:pt x="6144267" y="0"/>
                </a:lnTo>
                <a:lnTo>
                  <a:pt x="6144267" y="3225741"/>
                </a:lnTo>
                <a:lnTo>
                  <a:pt x="0" y="3225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456439" y="1954081"/>
            <a:ext cx="9678363" cy="6880912"/>
          </a:xfrm>
          <a:custGeom>
            <a:avLst/>
            <a:gdLst/>
            <a:ahLst/>
            <a:cxnLst/>
            <a:rect r="r" b="b" t="t" l="l"/>
            <a:pathLst>
              <a:path h="6880912" w="9678363">
                <a:moveTo>
                  <a:pt x="0" y="0"/>
                </a:moveTo>
                <a:lnTo>
                  <a:pt x="9678363" y="0"/>
                </a:lnTo>
                <a:lnTo>
                  <a:pt x="9678363" y="6880912"/>
                </a:lnTo>
                <a:lnTo>
                  <a:pt x="0" y="6880912"/>
                </a:lnTo>
                <a:lnTo>
                  <a:pt x="0" y="0"/>
                </a:lnTo>
                <a:close/>
              </a:path>
            </a:pathLst>
          </a:custGeom>
          <a:blipFill>
            <a:blip r:embed="rId7"/>
            <a:stretch>
              <a:fillRect l="-176" t="-1017" r="-176" b="0"/>
            </a:stretch>
          </a:blipFill>
        </p:spPr>
      </p:sp>
      <p:sp>
        <p:nvSpPr>
          <p:cNvPr name="TextBox 7" id="7"/>
          <p:cNvSpPr txBox="true"/>
          <p:nvPr/>
        </p:nvSpPr>
        <p:spPr>
          <a:xfrm rot="0">
            <a:off x="1679653" y="853626"/>
            <a:ext cx="6568607" cy="2086610"/>
          </a:xfrm>
          <a:prstGeom prst="rect">
            <a:avLst/>
          </a:prstGeom>
        </p:spPr>
        <p:txBody>
          <a:bodyPr anchor="t" rtlCol="false" tIns="0" lIns="0" bIns="0" rIns="0">
            <a:spAutoFit/>
          </a:bodyPr>
          <a:lstStyle/>
          <a:p>
            <a:pPr algn="l">
              <a:lnSpc>
                <a:spcPts val="7480"/>
              </a:lnSpc>
            </a:pPr>
            <a:r>
              <a:rPr lang="en-US" sz="6800" b="true">
                <a:solidFill>
                  <a:srgbClr val="000000"/>
                </a:solidFill>
                <a:latin typeface="Agrandir Bold"/>
                <a:ea typeface="Agrandir Bold"/>
                <a:cs typeface="Agrandir Bold"/>
                <a:sym typeface="Agrandir Bold"/>
              </a:rPr>
              <a:t>Hourly Demand Patterns</a:t>
            </a:r>
          </a:p>
        </p:txBody>
      </p:sp>
      <p:sp>
        <p:nvSpPr>
          <p:cNvPr name="TextBox 8" id="8"/>
          <p:cNvSpPr txBox="true"/>
          <p:nvPr/>
        </p:nvSpPr>
        <p:spPr>
          <a:xfrm rot="0">
            <a:off x="1681611" y="3340100"/>
            <a:ext cx="6566650" cy="35401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Poppins"/>
                <a:ea typeface="Poppins"/>
                <a:cs typeface="Poppins"/>
                <a:sym typeface="Poppins"/>
              </a:rPr>
              <a:t>Peak demand occurs during morning and evening commutes.</a:t>
            </a:r>
          </a:p>
          <a:p>
            <a:pPr algn="l" marL="431801" indent="-215900" lvl="1">
              <a:lnSpc>
                <a:spcPts val="2800"/>
              </a:lnSpc>
              <a:buFont typeface="Arial"/>
              <a:buChar char="•"/>
            </a:pPr>
            <a:r>
              <a:rPr lang="en-US" sz="2000">
                <a:solidFill>
                  <a:srgbClr val="000000"/>
                </a:solidFill>
                <a:latin typeface="Poppins"/>
                <a:ea typeface="Poppins"/>
                <a:cs typeface="Poppins"/>
                <a:sym typeface="Poppins"/>
              </a:rPr>
              <a:t>Bike usage is highest between 7-9 AM and 4-6 PM.</a:t>
            </a:r>
          </a:p>
          <a:p>
            <a:pPr algn="l" marL="431801" indent="-215900" lvl="1">
              <a:lnSpc>
                <a:spcPts val="2800"/>
              </a:lnSpc>
              <a:buFont typeface="Arial"/>
              <a:buChar char="•"/>
            </a:pPr>
            <a:r>
              <a:rPr lang="en-US" sz="2000">
                <a:solidFill>
                  <a:srgbClr val="000000"/>
                </a:solidFill>
                <a:latin typeface="Poppins"/>
                <a:ea typeface="Poppins"/>
                <a:cs typeface="Poppins"/>
                <a:sym typeface="Poppins"/>
              </a:rPr>
              <a:t>Early morning (6-7 AM) sees moderate demand.</a:t>
            </a:r>
          </a:p>
          <a:p>
            <a:pPr algn="l" marL="431801" indent="-215900" lvl="1">
              <a:lnSpc>
                <a:spcPts val="2800"/>
              </a:lnSpc>
              <a:buFont typeface="Arial"/>
              <a:buChar char="•"/>
            </a:pPr>
            <a:r>
              <a:rPr lang="en-US" sz="2000">
                <a:solidFill>
                  <a:srgbClr val="000000"/>
                </a:solidFill>
                <a:latin typeface="Poppins"/>
                <a:ea typeface="Poppins"/>
                <a:cs typeface="Poppins"/>
                <a:sym typeface="Poppins"/>
              </a:rPr>
              <a:t>Off-peak demand occurs in the mid-day (11 AM - 2 PM).</a:t>
            </a:r>
          </a:p>
          <a:p>
            <a:pPr algn="l" marL="431801" indent="-215900" lvl="1">
              <a:lnSpc>
                <a:spcPts val="2800"/>
              </a:lnSpc>
              <a:buFont typeface="Arial"/>
              <a:buChar char="•"/>
            </a:pPr>
            <a:r>
              <a:rPr lang="en-US" sz="2000">
                <a:solidFill>
                  <a:srgbClr val="000000"/>
                </a:solidFill>
                <a:latin typeface="Poppins"/>
                <a:ea typeface="Poppins"/>
                <a:cs typeface="Poppins"/>
                <a:sym typeface="Poppins"/>
              </a:rPr>
              <a:t>Late-night hours show very low bike usage.</a:t>
            </a:r>
          </a:p>
          <a:p>
            <a:pPr algn="l">
              <a:lnSpc>
                <a:spcPts val="28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06351" y="4152309"/>
            <a:ext cx="378775" cy="347052"/>
          </a:xfrm>
          <a:custGeom>
            <a:avLst/>
            <a:gdLst/>
            <a:ahLst/>
            <a:cxnLst/>
            <a:rect r="r" b="b" t="t" l="l"/>
            <a:pathLst>
              <a:path h="347052" w="378775">
                <a:moveTo>
                  <a:pt x="0" y="0"/>
                </a:moveTo>
                <a:lnTo>
                  <a:pt x="378775" y="0"/>
                </a:lnTo>
                <a:lnTo>
                  <a:pt x="378775" y="347052"/>
                </a:lnTo>
                <a:lnTo>
                  <a:pt x="0" y="347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826951" y="6207132"/>
            <a:ext cx="358175" cy="337132"/>
          </a:xfrm>
          <a:custGeom>
            <a:avLst/>
            <a:gdLst/>
            <a:ahLst/>
            <a:cxnLst/>
            <a:rect r="r" b="b" t="t" l="l"/>
            <a:pathLst>
              <a:path h="337132" w="358175">
                <a:moveTo>
                  <a:pt x="0" y="0"/>
                </a:moveTo>
                <a:lnTo>
                  <a:pt x="358175" y="0"/>
                </a:lnTo>
                <a:lnTo>
                  <a:pt x="358175" y="337132"/>
                </a:lnTo>
                <a:lnTo>
                  <a:pt x="0" y="337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1961377" y="4152309"/>
            <a:ext cx="296433" cy="317040"/>
          </a:xfrm>
          <a:custGeom>
            <a:avLst/>
            <a:gdLst/>
            <a:ahLst/>
            <a:cxnLst/>
            <a:rect r="r" b="b" t="t" l="l"/>
            <a:pathLst>
              <a:path h="317040" w="296433">
                <a:moveTo>
                  <a:pt x="0" y="0"/>
                </a:moveTo>
                <a:lnTo>
                  <a:pt x="296433" y="0"/>
                </a:lnTo>
                <a:lnTo>
                  <a:pt x="296433" y="317040"/>
                </a:lnTo>
                <a:lnTo>
                  <a:pt x="0" y="3170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1961377" y="6544264"/>
            <a:ext cx="362987" cy="336671"/>
          </a:xfrm>
          <a:custGeom>
            <a:avLst/>
            <a:gdLst/>
            <a:ahLst/>
            <a:cxnLst/>
            <a:rect r="r" b="b" t="t" l="l"/>
            <a:pathLst>
              <a:path h="336671" w="362987">
                <a:moveTo>
                  <a:pt x="0" y="0"/>
                </a:moveTo>
                <a:lnTo>
                  <a:pt x="362987" y="0"/>
                </a:lnTo>
                <a:lnTo>
                  <a:pt x="362987" y="336671"/>
                </a:lnTo>
                <a:lnTo>
                  <a:pt x="0" y="3366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3790383" y="3189340"/>
            <a:ext cx="3032973" cy="962969"/>
          </a:xfrm>
          <a:custGeom>
            <a:avLst/>
            <a:gdLst/>
            <a:ahLst/>
            <a:cxnLst/>
            <a:rect r="r" b="b" t="t" l="l"/>
            <a:pathLst>
              <a:path h="962969" w="3032973">
                <a:moveTo>
                  <a:pt x="0" y="0"/>
                </a:moveTo>
                <a:lnTo>
                  <a:pt x="3032973" y="0"/>
                </a:lnTo>
                <a:lnTo>
                  <a:pt x="3032973" y="962969"/>
                </a:lnTo>
                <a:lnTo>
                  <a:pt x="0" y="9629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4308656" y="1028700"/>
            <a:ext cx="785640" cy="296579"/>
          </a:xfrm>
          <a:custGeom>
            <a:avLst/>
            <a:gdLst/>
            <a:ahLst/>
            <a:cxnLst/>
            <a:rect r="r" b="b" t="t" l="l"/>
            <a:pathLst>
              <a:path h="296579" w="785640">
                <a:moveTo>
                  <a:pt x="0" y="0"/>
                </a:moveTo>
                <a:lnTo>
                  <a:pt x="785639" y="0"/>
                </a:lnTo>
                <a:lnTo>
                  <a:pt x="785639" y="296579"/>
                </a:lnTo>
                <a:lnTo>
                  <a:pt x="0" y="296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6806351" y="8155807"/>
            <a:ext cx="378775" cy="347052"/>
          </a:xfrm>
          <a:custGeom>
            <a:avLst/>
            <a:gdLst/>
            <a:ahLst/>
            <a:cxnLst/>
            <a:rect r="r" b="b" t="t" l="l"/>
            <a:pathLst>
              <a:path h="347052" w="378775">
                <a:moveTo>
                  <a:pt x="0" y="0"/>
                </a:moveTo>
                <a:lnTo>
                  <a:pt x="378775" y="0"/>
                </a:lnTo>
                <a:lnTo>
                  <a:pt x="378775" y="347052"/>
                </a:lnTo>
                <a:lnTo>
                  <a:pt x="0" y="347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65502" y="3598017"/>
            <a:ext cx="7515268" cy="5378472"/>
          </a:xfrm>
          <a:custGeom>
            <a:avLst/>
            <a:gdLst/>
            <a:ahLst/>
            <a:cxnLst/>
            <a:rect r="r" b="b" t="t" l="l"/>
            <a:pathLst>
              <a:path h="5378472" w="7515268">
                <a:moveTo>
                  <a:pt x="0" y="0"/>
                </a:moveTo>
                <a:lnTo>
                  <a:pt x="7515268" y="0"/>
                </a:lnTo>
                <a:lnTo>
                  <a:pt x="7515268" y="5378472"/>
                </a:lnTo>
                <a:lnTo>
                  <a:pt x="0" y="5378472"/>
                </a:lnTo>
                <a:lnTo>
                  <a:pt x="0" y="0"/>
                </a:lnTo>
                <a:close/>
              </a:path>
            </a:pathLst>
          </a:custGeom>
          <a:blipFill>
            <a:blip r:embed="rId15"/>
            <a:stretch>
              <a:fillRect l="0" t="0" r="0" b="0"/>
            </a:stretch>
          </a:blipFill>
        </p:spPr>
      </p:sp>
      <p:sp>
        <p:nvSpPr>
          <p:cNvPr name="TextBox 10" id="10"/>
          <p:cNvSpPr txBox="true"/>
          <p:nvPr/>
        </p:nvSpPr>
        <p:spPr>
          <a:xfrm rot="0">
            <a:off x="7780770" y="4085634"/>
            <a:ext cx="3679672" cy="1682115"/>
          </a:xfrm>
          <a:prstGeom prst="rect">
            <a:avLst/>
          </a:prstGeom>
        </p:spPr>
        <p:txBody>
          <a:bodyPr anchor="t" rtlCol="false" tIns="0" lIns="0" bIns="0" rIns="0">
            <a:spAutoFit/>
          </a:bodyPr>
          <a:lstStyle/>
          <a:p>
            <a:pPr algn="l" marL="518162" indent="-259081" lvl="1">
              <a:lnSpc>
                <a:spcPts val="3360"/>
              </a:lnSpc>
              <a:spcBef>
                <a:spcPct val="0"/>
              </a:spcBef>
              <a:buFont typeface="Arial"/>
              <a:buChar char="•"/>
            </a:pPr>
            <a:r>
              <a:rPr lang="en-US" b="true" sz="2400">
                <a:solidFill>
                  <a:srgbClr val="000000"/>
                </a:solidFill>
                <a:latin typeface="Poppins Bold"/>
                <a:ea typeface="Poppins Bold"/>
                <a:cs typeface="Poppins Bold"/>
                <a:sym typeface="Poppins Bold"/>
              </a:rPr>
              <a:t>W</a:t>
            </a:r>
            <a:r>
              <a:rPr lang="en-US" b="true" sz="2400">
                <a:solidFill>
                  <a:srgbClr val="000000"/>
                </a:solidFill>
                <a:latin typeface="Poppins Bold"/>
                <a:ea typeface="Poppins Bold"/>
                <a:cs typeface="Poppins Bold"/>
                <a:sym typeface="Poppins Bold"/>
              </a:rPr>
              <a:t>eekdays show consistently high</a:t>
            </a:r>
            <a:r>
              <a:rPr lang="en-US" b="true" sz="2400">
                <a:solidFill>
                  <a:srgbClr val="000000"/>
                </a:solidFill>
                <a:latin typeface="Poppins Bold"/>
                <a:ea typeface="Poppins Bold"/>
                <a:cs typeface="Poppins Bold"/>
                <a:sym typeface="Poppins Bold"/>
              </a:rPr>
              <a:t>er demand than weekends.</a:t>
            </a:r>
          </a:p>
        </p:txBody>
      </p:sp>
      <p:sp>
        <p:nvSpPr>
          <p:cNvPr name="TextBox 11" id="11"/>
          <p:cNvSpPr txBox="true"/>
          <p:nvPr/>
        </p:nvSpPr>
        <p:spPr>
          <a:xfrm rot="0">
            <a:off x="12502642" y="4085634"/>
            <a:ext cx="4756658" cy="1682115"/>
          </a:xfrm>
          <a:prstGeom prst="rect">
            <a:avLst/>
          </a:prstGeom>
        </p:spPr>
        <p:txBody>
          <a:bodyPr anchor="t" rtlCol="false" tIns="0" lIns="0" bIns="0" rIns="0">
            <a:spAutoFit/>
          </a:bodyPr>
          <a:lstStyle/>
          <a:p>
            <a:pPr algn="l" marL="518162" indent="-259081" lvl="1">
              <a:lnSpc>
                <a:spcPts val="3360"/>
              </a:lnSpc>
              <a:spcBef>
                <a:spcPct val="0"/>
              </a:spcBef>
              <a:buFont typeface="Arial"/>
              <a:buChar char="•"/>
            </a:pPr>
            <a:r>
              <a:rPr lang="en-US" b="true" sz="2400">
                <a:solidFill>
                  <a:srgbClr val="000000"/>
                </a:solidFill>
                <a:latin typeface="Poppins Bold"/>
                <a:ea typeface="Poppins Bold"/>
                <a:cs typeface="Poppins Bold"/>
                <a:sym typeface="Poppins Bold"/>
              </a:rPr>
              <a:t>Weekend </a:t>
            </a:r>
            <a:r>
              <a:rPr lang="en-US" b="true" sz="2400">
                <a:solidFill>
                  <a:srgbClr val="000000"/>
                </a:solidFill>
                <a:latin typeface="Poppins Bold"/>
                <a:ea typeface="Poppins Bold"/>
                <a:cs typeface="Poppins Bold"/>
                <a:sym typeface="Poppins Bold"/>
              </a:rPr>
              <a:t>usag</a:t>
            </a:r>
            <a:r>
              <a:rPr lang="en-US" b="true" sz="2400">
                <a:solidFill>
                  <a:srgbClr val="000000"/>
                </a:solidFill>
                <a:latin typeface="Poppins Bold"/>
                <a:ea typeface="Poppins Bold"/>
                <a:cs typeface="Poppins Bold"/>
                <a:sym typeface="Poppins Bold"/>
              </a:rPr>
              <a:t>e drops significantly, especially on Sundays.</a:t>
            </a:r>
          </a:p>
          <a:p>
            <a:pPr algn="l">
              <a:lnSpc>
                <a:spcPts val="3360"/>
              </a:lnSpc>
              <a:spcBef>
                <a:spcPct val="0"/>
              </a:spcBef>
            </a:pPr>
          </a:p>
        </p:txBody>
      </p:sp>
      <p:sp>
        <p:nvSpPr>
          <p:cNvPr name="TextBox 12" id="12"/>
          <p:cNvSpPr txBox="true"/>
          <p:nvPr/>
        </p:nvSpPr>
        <p:spPr>
          <a:xfrm rot="0">
            <a:off x="7725295" y="6216090"/>
            <a:ext cx="3539246" cy="1263015"/>
          </a:xfrm>
          <a:prstGeom prst="rect">
            <a:avLst/>
          </a:prstGeom>
        </p:spPr>
        <p:txBody>
          <a:bodyPr anchor="t" rtlCol="false" tIns="0" lIns="0" bIns="0" rIns="0">
            <a:spAutoFit/>
          </a:bodyPr>
          <a:lstStyle/>
          <a:p>
            <a:pPr algn="l" marL="518162" indent="-259081" lvl="1">
              <a:lnSpc>
                <a:spcPts val="3360"/>
              </a:lnSpc>
              <a:spcBef>
                <a:spcPct val="0"/>
              </a:spcBef>
              <a:buFont typeface="Arial"/>
              <a:buChar char="•"/>
            </a:pPr>
            <a:r>
              <a:rPr lang="en-US" b="true" sz="2400">
                <a:solidFill>
                  <a:srgbClr val="000000"/>
                </a:solidFill>
                <a:latin typeface="Poppins Bold"/>
                <a:ea typeface="Poppins Bold"/>
                <a:cs typeface="Poppins Bold"/>
                <a:sym typeface="Poppins Bold"/>
              </a:rPr>
              <a:t>W</a:t>
            </a:r>
            <a:r>
              <a:rPr lang="en-US" b="true" sz="2400">
                <a:solidFill>
                  <a:srgbClr val="000000"/>
                </a:solidFill>
                <a:latin typeface="Poppins Bold"/>
                <a:ea typeface="Poppins Bold"/>
                <a:cs typeface="Poppins Bold"/>
                <a:sym typeface="Poppins Bold"/>
              </a:rPr>
              <a:t>e</a:t>
            </a:r>
            <a:r>
              <a:rPr lang="en-US" b="true" sz="2400">
                <a:solidFill>
                  <a:srgbClr val="000000"/>
                </a:solidFill>
                <a:latin typeface="Poppins Bold"/>
                <a:ea typeface="Poppins Bold"/>
                <a:cs typeface="Poppins Bold"/>
                <a:sym typeface="Poppins Bold"/>
              </a:rPr>
              <a:t>ekday demand peaks during commute hours.</a:t>
            </a:r>
          </a:p>
        </p:txBody>
      </p:sp>
      <p:sp>
        <p:nvSpPr>
          <p:cNvPr name="TextBox 13" id="13"/>
          <p:cNvSpPr txBox="true"/>
          <p:nvPr/>
        </p:nvSpPr>
        <p:spPr>
          <a:xfrm rot="0">
            <a:off x="12502642" y="6384656"/>
            <a:ext cx="4194776" cy="1263015"/>
          </a:xfrm>
          <a:prstGeom prst="rect">
            <a:avLst/>
          </a:prstGeom>
        </p:spPr>
        <p:txBody>
          <a:bodyPr anchor="t" rtlCol="false" tIns="0" lIns="0" bIns="0" rIns="0">
            <a:spAutoFit/>
          </a:bodyPr>
          <a:lstStyle/>
          <a:p>
            <a:pPr algn="l" marL="518162" indent="-259081" lvl="1">
              <a:lnSpc>
                <a:spcPts val="3360"/>
              </a:lnSpc>
              <a:spcBef>
                <a:spcPct val="0"/>
              </a:spcBef>
              <a:buFont typeface="Arial"/>
              <a:buChar char="•"/>
            </a:pPr>
            <a:r>
              <a:rPr lang="en-US" b="true" sz="2400">
                <a:solidFill>
                  <a:srgbClr val="000000"/>
                </a:solidFill>
                <a:latin typeface="Poppins Bold"/>
                <a:ea typeface="Poppins Bold"/>
                <a:cs typeface="Poppins Bold"/>
                <a:sym typeface="Poppins Bold"/>
              </a:rPr>
              <a:t>Weekend</a:t>
            </a:r>
            <a:r>
              <a:rPr lang="en-US" b="true" sz="2400">
                <a:solidFill>
                  <a:srgbClr val="000000"/>
                </a:solidFill>
                <a:latin typeface="Poppins Bold"/>
                <a:ea typeface="Poppins Bold"/>
                <a:cs typeface="Poppins Bold"/>
                <a:sym typeface="Poppins Bold"/>
              </a:rPr>
              <a:t>s are more variable, with</a:t>
            </a:r>
            <a:r>
              <a:rPr lang="en-US" b="true" sz="2400">
                <a:solidFill>
                  <a:srgbClr val="000000"/>
                </a:solidFill>
                <a:latin typeface="Poppins Bold"/>
                <a:ea typeface="Poppins Bold"/>
                <a:cs typeface="Poppins Bold"/>
                <a:sym typeface="Poppins Bold"/>
              </a:rPr>
              <a:t> lower but occasional spikes.</a:t>
            </a:r>
          </a:p>
        </p:txBody>
      </p:sp>
      <p:sp>
        <p:nvSpPr>
          <p:cNvPr name="TextBox 14" id="14"/>
          <p:cNvSpPr txBox="true"/>
          <p:nvPr/>
        </p:nvSpPr>
        <p:spPr>
          <a:xfrm rot="0">
            <a:off x="4308656" y="1210979"/>
            <a:ext cx="10212575" cy="2086610"/>
          </a:xfrm>
          <a:prstGeom prst="rect">
            <a:avLst/>
          </a:prstGeom>
        </p:spPr>
        <p:txBody>
          <a:bodyPr anchor="t" rtlCol="false" tIns="0" lIns="0" bIns="0" rIns="0">
            <a:spAutoFit/>
          </a:bodyPr>
          <a:lstStyle/>
          <a:p>
            <a:pPr algn="l">
              <a:lnSpc>
                <a:spcPts val="7480"/>
              </a:lnSpc>
            </a:pPr>
            <a:r>
              <a:rPr lang="en-US" sz="6800" b="true">
                <a:solidFill>
                  <a:srgbClr val="000000"/>
                </a:solidFill>
                <a:latin typeface="Agrandir Bold"/>
                <a:ea typeface="Agrandir Bold"/>
                <a:cs typeface="Agrandir Bold"/>
                <a:sym typeface="Agrandir Bold"/>
              </a:rPr>
              <a:t>Weekday</a:t>
            </a:r>
            <a:r>
              <a:rPr lang="en-US" sz="6800" b="true">
                <a:solidFill>
                  <a:srgbClr val="000000"/>
                </a:solidFill>
                <a:latin typeface="Agrandir Bold"/>
                <a:ea typeface="Agrandir Bold"/>
                <a:cs typeface="Agrandir Bold"/>
                <a:sym typeface="Agrandir Bold"/>
              </a:rPr>
              <a:t> vs Weekend Demand</a:t>
            </a:r>
          </a:p>
        </p:txBody>
      </p:sp>
      <p:sp>
        <p:nvSpPr>
          <p:cNvPr name="TextBox 15" id="15"/>
          <p:cNvSpPr txBox="true"/>
          <p:nvPr/>
        </p:nvSpPr>
        <p:spPr>
          <a:xfrm rot="0">
            <a:off x="7725295" y="8262658"/>
            <a:ext cx="3539246" cy="1682115"/>
          </a:xfrm>
          <a:prstGeom prst="rect">
            <a:avLst/>
          </a:prstGeom>
        </p:spPr>
        <p:txBody>
          <a:bodyPr anchor="t" rtlCol="false" tIns="0" lIns="0" bIns="0" rIns="0">
            <a:spAutoFit/>
          </a:bodyPr>
          <a:lstStyle/>
          <a:p>
            <a:pPr algn="l" marL="518162" indent="-259081" lvl="1">
              <a:lnSpc>
                <a:spcPts val="3360"/>
              </a:lnSpc>
              <a:spcBef>
                <a:spcPct val="0"/>
              </a:spcBef>
              <a:buFont typeface="Arial"/>
              <a:buChar char="•"/>
            </a:pPr>
            <a:r>
              <a:rPr lang="en-US" b="true" sz="2400">
                <a:solidFill>
                  <a:srgbClr val="000000"/>
                </a:solidFill>
                <a:latin typeface="Poppins Bold"/>
                <a:ea typeface="Poppins Bold"/>
                <a:cs typeface="Poppins Bold"/>
                <a:sym typeface="Poppins Bold"/>
              </a:rPr>
              <a:t>W</a:t>
            </a:r>
            <a:r>
              <a:rPr lang="en-US" b="true" sz="2400">
                <a:solidFill>
                  <a:srgbClr val="000000"/>
                </a:solidFill>
                <a:latin typeface="Poppins Bold"/>
                <a:ea typeface="Poppins Bold"/>
                <a:cs typeface="Poppins Bold"/>
                <a:sym typeface="Poppins Bold"/>
              </a:rPr>
              <a:t>eekends are mor</a:t>
            </a:r>
            <a:r>
              <a:rPr lang="en-US" b="true" sz="2400">
                <a:solidFill>
                  <a:srgbClr val="000000"/>
                </a:solidFill>
                <a:latin typeface="Poppins Bold"/>
                <a:ea typeface="Poppins Bold"/>
                <a:cs typeface="Poppins Bold"/>
                <a:sym typeface="Poppins Bold"/>
              </a:rPr>
              <a:t>e variable, with lower but occasional spikes.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4288" y="3123460"/>
            <a:ext cx="10022699" cy="7163540"/>
            <a:chOff x="0" y="0"/>
            <a:chExt cx="1249082" cy="892758"/>
          </a:xfrm>
        </p:grpSpPr>
        <p:sp>
          <p:nvSpPr>
            <p:cNvPr name="Freeform 3" id="3"/>
            <p:cNvSpPr/>
            <p:nvPr/>
          </p:nvSpPr>
          <p:spPr>
            <a:xfrm flipH="false" flipV="false" rot="0">
              <a:off x="0" y="0"/>
              <a:ext cx="1249082" cy="892758"/>
            </a:xfrm>
            <a:custGeom>
              <a:avLst/>
              <a:gdLst/>
              <a:ahLst/>
              <a:cxnLst/>
              <a:rect r="r" b="b" t="t" l="l"/>
              <a:pathLst>
                <a:path h="892758" w="1249082">
                  <a:moveTo>
                    <a:pt x="38622" y="0"/>
                  </a:moveTo>
                  <a:lnTo>
                    <a:pt x="1210460" y="0"/>
                  </a:lnTo>
                  <a:cubicBezTo>
                    <a:pt x="1231790" y="0"/>
                    <a:pt x="1249082" y="17292"/>
                    <a:pt x="1249082" y="38622"/>
                  </a:cubicBezTo>
                  <a:lnTo>
                    <a:pt x="1249082" y="854136"/>
                  </a:lnTo>
                  <a:cubicBezTo>
                    <a:pt x="1249082" y="875467"/>
                    <a:pt x="1231790" y="892758"/>
                    <a:pt x="1210460" y="892758"/>
                  </a:cubicBezTo>
                  <a:lnTo>
                    <a:pt x="38622" y="892758"/>
                  </a:lnTo>
                  <a:cubicBezTo>
                    <a:pt x="28379" y="892758"/>
                    <a:pt x="18555" y="888689"/>
                    <a:pt x="11312" y="881446"/>
                  </a:cubicBezTo>
                  <a:cubicBezTo>
                    <a:pt x="4069" y="874203"/>
                    <a:pt x="0" y="864380"/>
                    <a:pt x="0" y="854136"/>
                  </a:cubicBezTo>
                  <a:lnTo>
                    <a:pt x="0" y="38622"/>
                  </a:lnTo>
                  <a:cubicBezTo>
                    <a:pt x="0" y="28379"/>
                    <a:pt x="4069" y="18555"/>
                    <a:pt x="11312" y="11312"/>
                  </a:cubicBezTo>
                  <a:cubicBezTo>
                    <a:pt x="18555" y="4069"/>
                    <a:pt x="28379" y="0"/>
                    <a:pt x="38622" y="0"/>
                  </a:cubicBezTo>
                  <a:close/>
                </a:path>
              </a:pathLst>
            </a:custGeom>
            <a:blipFill>
              <a:blip r:embed="rId3"/>
              <a:stretch>
                <a:fillRect l="0" t="-65" r="0" b="-65"/>
              </a:stretch>
            </a:blipFill>
          </p:spPr>
        </p:sp>
      </p:grpSp>
      <p:sp>
        <p:nvSpPr>
          <p:cNvPr name="Freeform 4" id="4"/>
          <p:cNvSpPr/>
          <p:nvPr/>
        </p:nvSpPr>
        <p:spPr>
          <a:xfrm flipH="false" flipV="false" rot="0">
            <a:off x="16304752" y="-871529"/>
            <a:ext cx="2859055" cy="2974309"/>
          </a:xfrm>
          <a:custGeom>
            <a:avLst/>
            <a:gdLst/>
            <a:ahLst/>
            <a:cxnLst/>
            <a:rect r="r" b="b" t="t" l="l"/>
            <a:pathLst>
              <a:path h="2974309" w="2859055">
                <a:moveTo>
                  <a:pt x="0" y="0"/>
                </a:moveTo>
                <a:lnTo>
                  <a:pt x="2859054" y="0"/>
                </a:lnTo>
                <a:lnTo>
                  <a:pt x="2859054" y="2974309"/>
                </a:lnTo>
                <a:lnTo>
                  <a:pt x="0" y="2974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378459" y="8908541"/>
            <a:ext cx="2756918" cy="2756918"/>
          </a:xfrm>
          <a:custGeom>
            <a:avLst/>
            <a:gdLst/>
            <a:ahLst/>
            <a:cxnLst/>
            <a:rect r="r" b="b" t="t" l="l"/>
            <a:pathLst>
              <a:path h="2756918" w="2756918">
                <a:moveTo>
                  <a:pt x="0" y="0"/>
                </a:moveTo>
                <a:lnTo>
                  <a:pt x="2756918" y="0"/>
                </a:lnTo>
                <a:lnTo>
                  <a:pt x="2756918" y="2756918"/>
                </a:lnTo>
                <a:lnTo>
                  <a:pt x="0" y="2756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242662" y="8844131"/>
            <a:ext cx="2248915" cy="2286063"/>
          </a:xfrm>
          <a:custGeom>
            <a:avLst/>
            <a:gdLst/>
            <a:ahLst/>
            <a:cxnLst/>
            <a:rect r="r" b="b" t="t" l="l"/>
            <a:pathLst>
              <a:path h="2286063" w="2248915">
                <a:moveTo>
                  <a:pt x="0" y="0"/>
                </a:moveTo>
                <a:lnTo>
                  <a:pt x="2248914" y="0"/>
                </a:lnTo>
                <a:lnTo>
                  <a:pt x="2248914" y="2286063"/>
                </a:lnTo>
                <a:lnTo>
                  <a:pt x="0" y="22860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91900" y="-736879"/>
            <a:ext cx="2248915" cy="2286063"/>
          </a:xfrm>
          <a:custGeom>
            <a:avLst/>
            <a:gdLst/>
            <a:ahLst/>
            <a:cxnLst/>
            <a:rect r="r" b="b" t="t" l="l"/>
            <a:pathLst>
              <a:path h="2286063" w="2248915">
                <a:moveTo>
                  <a:pt x="0" y="0"/>
                </a:moveTo>
                <a:lnTo>
                  <a:pt x="2248915" y="0"/>
                </a:lnTo>
                <a:lnTo>
                  <a:pt x="2248915" y="2286063"/>
                </a:lnTo>
                <a:lnTo>
                  <a:pt x="0" y="22860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3482999" y="1208376"/>
            <a:ext cx="11601351" cy="1156832"/>
          </a:xfrm>
          <a:prstGeom prst="rect">
            <a:avLst/>
          </a:prstGeom>
        </p:spPr>
        <p:txBody>
          <a:bodyPr anchor="t" rtlCol="false" tIns="0" lIns="0" bIns="0" rIns="0">
            <a:spAutoFit/>
          </a:bodyPr>
          <a:lstStyle/>
          <a:p>
            <a:pPr algn="l">
              <a:lnSpc>
                <a:spcPts val="7437"/>
              </a:lnSpc>
            </a:pPr>
            <a:r>
              <a:rPr lang="en-US" sz="6761" b="true">
                <a:solidFill>
                  <a:srgbClr val="000000"/>
                </a:solidFill>
                <a:latin typeface="Agrandir Bold"/>
                <a:ea typeface="Agrandir Bold"/>
                <a:cs typeface="Agrandir Bold"/>
                <a:sym typeface="Agrandir Bold"/>
              </a:rPr>
              <a:t>Member vs Casual Riders</a:t>
            </a:r>
          </a:p>
        </p:txBody>
      </p:sp>
      <p:sp>
        <p:nvSpPr>
          <p:cNvPr name="TextBox 9" id="9"/>
          <p:cNvSpPr txBox="true"/>
          <p:nvPr/>
        </p:nvSpPr>
        <p:spPr>
          <a:xfrm rot="0">
            <a:off x="11279448" y="3791599"/>
            <a:ext cx="4647715" cy="45974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Poppins"/>
                <a:ea typeface="Poppins"/>
                <a:cs typeface="Poppins"/>
                <a:sym typeface="Poppins"/>
              </a:rPr>
              <a:t>Members account for more predictable demand patterns.</a:t>
            </a:r>
          </a:p>
          <a:p>
            <a:pPr algn="l" marL="431801" indent="-215900" lvl="1">
              <a:lnSpc>
                <a:spcPts val="2800"/>
              </a:lnSpc>
              <a:buFont typeface="Arial"/>
              <a:buChar char="•"/>
            </a:pPr>
            <a:r>
              <a:rPr lang="en-US" sz="2000">
                <a:solidFill>
                  <a:srgbClr val="000000"/>
                </a:solidFill>
                <a:latin typeface="Poppins"/>
                <a:ea typeface="Poppins"/>
                <a:cs typeface="Poppins"/>
                <a:sym typeface="Poppins"/>
              </a:rPr>
              <a:t>Casual riders contribute to more volatile demand.</a:t>
            </a:r>
          </a:p>
          <a:p>
            <a:pPr algn="l" marL="431801" indent="-215900" lvl="1">
              <a:lnSpc>
                <a:spcPts val="2800"/>
              </a:lnSpc>
              <a:buFont typeface="Arial"/>
              <a:buChar char="•"/>
            </a:pPr>
            <a:r>
              <a:rPr lang="en-US" sz="2000">
                <a:solidFill>
                  <a:srgbClr val="000000"/>
                </a:solidFill>
                <a:latin typeface="Poppins"/>
                <a:ea typeface="Poppins"/>
                <a:cs typeface="Poppins"/>
                <a:sym typeface="Poppins"/>
              </a:rPr>
              <a:t>Member usage peaks during work commute hours.</a:t>
            </a:r>
          </a:p>
          <a:p>
            <a:pPr algn="l" marL="431801" indent="-215900" lvl="1">
              <a:lnSpc>
                <a:spcPts val="2800"/>
              </a:lnSpc>
              <a:buFont typeface="Arial"/>
              <a:buChar char="•"/>
            </a:pPr>
            <a:r>
              <a:rPr lang="en-US" sz="2000">
                <a:solidFill>
                  <a:srgbClr val="000000"/>
                </a:solidFill>
                <a:latin typeface="Poppins"/>
                <a:ea typeface="Poppins"/>
                <a:cs typeface="Poppins"/>
                <a:sym typeface="Poppins"/>
              </a:rPr>
              <a:t>Casual riders tend to use bikes during weekends and leisure hours.</a:t>
            </a:r>
          </a:p>
          <a:p>
            <a:pPr algn="l" marL="431801" indent="-215900" lvl="1">
              <a:lnSpc>
                <a:spcPts val="2800"/>
              </a:lnSpc>
              <a:buFont typeface="Arial"/>
              <a:buChar char="•"/>
            </a:pPr>
            <a:r>
              <a:rPr lang="en-US" sz="2000">
                <a:solidFill>
                  <a:srgbClr val="000000"/>
                </a:solidFill>
                <a:latin typeface="Poppins"/>
                <a:ea typeface="Poppins"/>
                <a:cs typeface="Poppins"/>
                <a:sym typeface="Poppins"/>
              </a:rPr>
              <a:t>Understanding the differences helps in optimizing fleet distribution.</a:t>
            </a:r>
          </a:p>
          <a:p>
            <a:pPr algn="l">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38840" y="5508633"/>
            <a:ext cx="821282" cy="821282"/>
          </a:xfrm>
          <a:custGeom>
            <a:avLst/>
            <a:gdLst/>
            <a:ahLst/>
            <a:cxnLst/>
            <a:rect r="r" b="b" t="t" l="l"/>
            <a:pathLst>
              <a:path h="821282" w="821282">
                <a:moveTo>
                  <a:pt x="0" y="0"/>
                </a:moveTo>
                <a:lnTo>
                  <a:pt x="821283" y="0"/>
                </a:lnTo>
                <a:lnTo>
                  <a:pt x="821283" y="821282"/>
                </a:lnTo>
                <a:lnTo>
                  <a:pt x="0" y="821282"/>
                </a:lnTo>
                <a:lnTo>
                  <a:pt x="0" y="0"/>
                </a:lnTo>
                <a:close/>
              </a:path>
            </a:pathLst>
          </a:custGeom>
          <a:blipFill>
            <a:blip r:embed="rId3">
              <a:extLst>
                <a:ext uri="{96DAC541-7B7A-43D3-8B79-37D633B846F1}">
                  <asvg:svgBlip xmlns:asvg="http://schemas.microsoft.com/office/drawing/2016/SVG/main" r:embed="rId4"/>
                </a:ext>
              </a:extLst>
            </a:blip>
            <a:stretch>
              <a:fillRect l="-80221" t="-129933" r="-57384" b="-107096"/>
            </a:stretch>
          </a:blipFill>
        </p:spPr>
      </p:sp>
      <p:sp>
        <p:nvSpPr>
          <p:cNvPr name="Freeform 3" id="3"/>
          <p:cNvSpPr/>
          <p:nvPr/>
        </p:nvSpPr>
        <p:spPr>
          <a:xfrm flipH="false" flipV="false" rot="0">
            <a:off x="2174040" y="5643833"/>
            <a:ext cx="550883" cy="550883"/>
          </a:xfrm>
          <a:custGeom>
            <a:avLst/>
            <a:gdLst/>
            <a:ahLst/>
            <a:cxnLst/>
            <a:rect r="r" b="b" t="t" l="l"/>
            <a:pathLst>
              <a:path h="550883" w="550883">
                <a:moveTo>
                  <a:pt x="0" y="0"/>
                </a:moveTo>
                <a:lnTo>
                  <a:pt x="550883" y="0"/>
                </a:lnTo>
                <a:lnTo>
                  <a:pt x="550883" y="550882"/>
                </a:lnTo>
                <a:lnTo>
                  <a:pt x="0" y="550882"/>
                </a:lnTo>
                <a:lnTo>
                  <a:pt x="0" y="0"/>
                </a:lnTo>
                <a:close/>
              </a:path>
            </a:pathLst>
          </a:custGeom>
          <a:blipFill>
            <a:blip r:embed="rId5">
              <a:extLst>
                <a:ext uri="{96DAC541-7B7A-43D3-8B79-37D633B846F1}">
                  <asvg:svgBlip xmlns:asvg="http://schemas.microsoft.com/office/drawing/2016/SVG/main" r:embed="rId6"/>
                </a:ext>
              </a:extLst>
            </a:blip>
            <a:stretch>
              <a:fillRect l="0" t="0" r="-11731" b="0"/>
            </a:stretch>
          </a:blipFill>
          <a:ln cap="sq">
            <a:noFill/>
            <a:prstDash val="solid"/>
            <a:miter/>
          </a:ln>
        </p:spPr>
      </p:sp>
      <p:sp>
        <p:nvSpPr>
          <p:cNvPr name="Freeform 4" id="4"/>
          <p:cNvSpPr/>
          <p:nvPr/>
        </p:nvSpPr>
        <p:spPr>
          <a:xfrm flipH="false" flipV="false" rot="0">
            <a:off x="2011280" y="3332456"/>
            <a:ext cx="830109" cy="830109"/>
          </a:xfrm>
          <a:custGeom>
            <a:avLst/>
            <a:gdLst/>
            <a:ahLst/>
            <a:cxnLst/>
            <a:rect r="r" b="b" t="t" l="l"/>
            <a:pathLst>
              <a:path h="830109" w="830109">
                <a:moveTo>
                  <a:pt x="0" y="0"/>
                </a:moveTo>
                <a:lnTo>
                  <a:pt x="830109" y="0"/>
                </a:lnTo>
                <a:lnTo>
                  <a:pt x="830109" y="830109"/>
                </a:lnTo>
                <a:lnTo>
                  <a:pt x="0" y="830109"/>
                </a:lnTo>
                <a:lnTo>
                  <a:pt x="0" y="0"/>
                </a:lnTo>
                <a:close/>
              </a:path>
            </a:pathLst>
          </a:custGeom>
          <a:blipFill>
            <a:blip r:embed="rId7">
              <a:extLst>
                <a:ext uri="{96DAC541-7B7A-43D3-8B79-37D633B846F1}">
                  <asvg:svgBlip xmlns:asvg="http://schemas.microsoft.com/office/drawing/2016/SVG/main" r:embed="rId8"/>
                </a:ext>
              </a:extLst>
            </a:blip>
            <a:stretch>
              <a:fillRect l="-431922" t="-20682" r="-430042" b="-18802"/>
            </a:stretch>
          </a:blipFill>
        </p:spPr>
      </p:sp>
      <p:sp>
        <p:nvSpPr>
          <p:cNvPr name="Freeform 5" id="5"/>
          <p:cNvSpPr/>
          <p:nvPr/>
        </p:nvSpPr>
        <p:spPr>
          <a:xfrm flipH="false" flipV="false" rot="0">
            <a:off x="2020107" y="4303590"/>
            <a:ext cx="821282" cy="821282"/>
          </a:xfrm>
          <a:custGeom>
            <a:avLst/>
            <a:gdLst/>
            <a:ahLst/>
            <a:cxnLst/>
            <a:rect r="r" b="b" t="t" l="l"/>
            <a:pathLst>
              <a:path h="821282" w="821282">
                <a:moveTo>
                  <a:pt x="0" y="0"/>
                </a:moveTo>
                <a:lnTo>
                  <a:pt x="821282" y="0"/>
                </a:lnTo>
                <a:lnTo>
                  <a:pt x="821282" y="821282"/>
                </a:lnTo>
                <a:lnTo>
                  <a:pt x="0" y="821282"/>
                </a:lnTo>
                <a:lnTo>
                  <a:pt x="0" y="0"/>
                </a:lnTo>
                <a:close/>
              </a:path>
            </a:pathLst>
          </a:custGeom>
          <a:blipFill>
            <a:blip r:embed="rId9">
              <a:extLst>
                <a:ext uri="{96DAC541-7B7A-43D3-8B79-37D633B846F1}">
                  <asvg:svgBlip xmlns:asvg="http://schemas.microsoft.com/office/drawing/2016/SVG/main" r:embed="rId10"/>
                </a:ext>
              </a:extLst>
            </a:blip>
            <a:stretch>
              <a:fillRect l="-627570" t="-38590" r="-682700" b="-16538"/>
            </a:stretch>
          </a:blipFill>
        </p:spPr>
      </p:sp>
      <p:sp>
        <p:nvSpPr>
          <p:cNvPr name="Freeform 6" id="6"/>
          <p:cNvSpPr/>
          <p:nvPr/>
        </p:nvSpPr>
        <p:spPr>
          <a:xfrm flipH="false" flipV="false" rot="0">
            <a:off x="2023511" y="7626429"/>
            <a:ext cx="821282" cy="821282"/>
          </a:xfrm>
          <a:custGeom>
            <a:avLst/>
            <a:gdLst/>
            <a:ahLst/>
            <a:cxnLst/>
            <a:rect r="r" b="b" t="t" l="l"/>
            <a:pathLst>
              <a:path h="821282" w="821282">
                <a:moveTo>
                  <a:pt x="0" y="0"/>
                </a:moveTo>
                <a:lnTo>
                  <a:pt x="821282" y="0"/>
                </a:lnTo>
                <a:lnTo>
                  <a:pt x="821282" y="821282"/>
                </a:lnTo>
                <a:lnTo>
                  <a:pt x="0" y="821282"/>
                </a:lnTo>
                <a:lnTo>
                  <a:pt x="0" y="0"/>
                </a:lnTo>
                <a:close/>
              </a:path>
            </a:pathLst>
          </a:custGeom>
          <a:blipFill>
            <a:blip r:embed="rId11">
              <a:extLst>
                <a:ext uri="{96DAC541-7B7A-43D3-8B79-37D633B846F1}">
                  <asvg:svgBlip xmlns:asvg="http://schemas.microsoft.com/office/drawing/2016/SVG/main" r:embed="rId12"/>
                </a:ext>
              </a:extLst>
            </a:blip>
            <a:stretch>
              <a:fillRect l="-21333" t="-78569" r="-19999" b="-77236"/>
            </a:stretch>
          </a:blipFill>
        </p:spPr>
      </p:sp>
      <p:sp>
        <p:nvSpPr>
          <p:cNvPr name="Freeform 7" id="7"/>
          <p:cNvSpPr/>
          <p:nvPr/>
        </p:nvSpPr>
        <p:spPr>
          <a:xfrm flipH="false" flipV="false" rot="0">
            <a:off x="2146480" y="3467656"/>
            <a:ext cx="559709" cy="559709"/>
          </a:xfrm>
          <a:custGeom>
            <a:avLst/>
            <a:gdLst/>
            <a:ahLst/>
            <a:cxnLst/>
            <a:rect r="r" b="b" t="t" l="l"/>
            <a:pathLst>
              <a:path h="559709" w="559709">
                <a:moveTo>
                  <a:pt x="0" y="0"/>
                </a:moveTo>
                <a:lnTo>
                  <a:pt x="559709" y="0"/>
                </a:lnTo>
                <a:lnTo>
                  <a:pt x="559709" y="559709"/>
                </a:lnTo>
                <a:lnTo>
                  <a:pt x="0" y="559709"/>
                </a:lnTo>
                <a:lnTo>
                  <a:pt x="0" y="0"/>
                </a:lnTo>
                <a:close/>
              </a:path>
            </a:pathLst>
          </a:custGeom>
          <a:blipFill>
            <a:blip r:embed="rId13">
              <a:extLst>
                <a:ext uri="{96DAC541-7B7A-43D3-8B79-37D633B846F1}">
                  <asvg:svgBlip xmlns:asvg="http://schemas.microsoft.com/office/drawing/2016/SVG/main" r:embed="rId14"/>
                </a:ext>
              </a:extLst>
            </a:blip>
            <a:stretch>
              <a:fillRect l="0" t="-4761" r="-11746" b="0"/>
            </a:stretch>
          </a:blipFill>
        </p:spPr>
      </p:sp>
      <p:sp>
        <p:nvSpPr>
          <p:cNvPr name="Freeform 8" id="8"/>
          <p:cNvSpPr/>
          <p:nvPr/>
        </p:nvSpPr>
        <p:spPr>
          <a:xfrm flipH="false" flipV="false" rot="0">
            <a:off x="2169627" y="4479394"/>
            <a:ext cx="550883" cy="550883"/>
          </a:xfrm>
          <a:custGeom>
            <a:avLst/>
            <a:gdLst/>
            <a:ahLst/>
            <a:cxnLst/>
            <a:rect r="r" b="b" t="t" l="l"/>
            <a:pathLst>
              <a:path h="550883" w="550883">
                <a:moveTo>
                  <a:pt x="0" y="0"/>
                </a:moveTo>
                <a:lnTo>
                  <a:pt x="550883" y="0"/>
                </a:lnTo>
                <a:lnTo>
                  <a:pt x="550883" y="550883"/>
                </a:lnTo>
                <a:lnTo>
                  <a:pt x="0" y="550883"/>
                </a:lnTo>
                <a:lnTo>
                  <a:pt x="0" y="0"/>
                </a:lnTo>
                <a:close/>
              </a:path>
            </a:pathLst>
          </a:custGeom>
          <a:blipFill>
            <a:blip r:embed="rId15">
              <a:extLst>
                <a:ext uri="{96DAC541-7B7A-43D3-8B79-37D633B846F1}">
                  <asvg:svgBlip xmlns:asvg="http://schemas.microsoft.com/office/drawing/2016/SVG/main" r:embed="rId16"/>
                </a:ext>
              </a:extLst>
            </a:blip>
            <a:stretch>
              <a:fillRect l="0" t="0" r="-11731" b="0"/>
            </a:stretch>
          </a:blipFill>
          <a:ln cap="sq">
            <a:noFill/>
            <a:prstDash val="solid"/>
            <a:miter/>
          </a:ln>
        </p:spPr>
      </p:sp>
      <p:sp>
        <p:nvSpPr>
          <p:cNvPr name="Freeform 9" id="9"/>
          <p:cNvSpPr/>
          <p:nvPr/>
        </p:nvSpPr>
        <p:spPr>
          <a:xfrm flipH="false" flipV="false" rot="0">
            <a:off x="2155307" y="7761629"/>
            <a:ext cx="550883" cy="550883"/>
          </a:xfrm>
          <a:custGeom>
            <a:avLst/>
            <a:gdLst/>
            <a:ahLst/>
            <a:cxnLst/>
            <a:rect r="r" b="b" t="t" l="l"/>
            <a:pathLst>
              <a:path h="550883" w="550883">
                <a:moveTo>
                  <a:pt x="0" y="0"/>
                </a:moveTo>
                <a:lnTo>
                  <a:pt x="550882" y="0"/>
                </a:lnTo>
                <a:lnTo>
                  <a:pt x="550882" y="550883"/>
                </a:lnTo>
                <a:lnTo>
                  <a:pt x="0" y="550883"/>
                </a:lnTo>
                <a:lnTo>
                  <a:pt x="0" y="0"/>
                </a:lnTo>
                <a:close/>
              </a:path>
            </a:pathLst>
          </a:custGeom>
          <a:blipFill>
            <a:blip r:embed="rId17">
              <a:extLst>
                <a:ext uri="{96DAC541-7B7A-43D3-8B79-37D633B846F1}">
                  <asvg:svgBlip xmlns:asvg="http://schemas.microsoft.com/office/drawing/2016/SVG/main" r:embed="rId18"/>
                </a:ext>
              </a:extLst>
            </a:blip>
            <a:stretch>
              <a:fillRect l="0" t="0" r="-11731" b="0"/>
            </a:stretch>
          </a:blipFill>
          <a:ln cap="sq">
            <a:noFill/>
            <a:prstDash val="solid"/>
            <a:miter/>
          </a:ln>
        </p:spPr>
      </p:sp>
      <p:sp>
        <p:nvSpPr>
          <p:cNvPr name="AutoShape 10" id="10"/>
          <p:cNvSpPr/>
          <p:nvPr/>
        </p:nvSpPr>
        <p:spPr>
          <a:xfrm flipV="true">
            <a:off x="1589578" y="3446706"/>
            <a:ext cx="0" cy="1583570"/>
          </a:xfrm>
          <a:prstGeom prst="line">
            <a:avLst/>
          </a:prstGeom>
          <a:ln cap="rnd" w="19050">
            <a:solidFill>
              <a:srgbClr val="D9D9D9"/>
            </a:solidFill>
            <a:prstDash val="solid"/>
            <a:headEnd type="oval" len="lg" w="lg"/>
            <a:tailEnd type="oval" len="lg" w="lg"/>
          </a:ln>
        </p:spPr>
      </p:sp>
      <p:sp>
        <p:nvSpPr>
          <p:cNvPr name="AutoShape 11" id="11"/>
          <p:cNvSpPr/>
          <p:nvPr/>
        </p:nvSpPr>
        <p:spPr>
          <a:xfrm flipV="true">
            <a:off x="1589578" y="5012671"/>
            <a:ext cx="0" cy="1488742"/>
          </a:xfrm>
          <a:prstGeom prst="line">
            <a:avLst/>
          </a:prstGeom>
          <a:ln cap="rnd" w="19050">
            <a:solidFill>
              <a:srgbClr val="D9D9D9"/>
            </a:solidFill>
            <a:prstDash val="solid"/>
            <a:headEnd type="oval" len="lg" w="lg"/>
            <a:tailEnd type="none" len="sm" w="sm"/>
          </a:ln>
        </p:spPr>
      </p:sp>
      <p:sp>
        <p:nvSpPr>
          <p:cNvPr name="AutoShape 12" id="12"/>
          <p:cNvSpPr/>
          <p:nvPr/>
        </p:nvSpPr>
        <p:spPr>
          <a:xfrm flipH="true" flipV="true">
            <a:off x="1589578" y="6466113"/>
            <a:ext cx="0" cy="1565650"/>
          </a:xfrm>
          <a:prstGeom prst="line">
            <a:avLst/>
          </a:prstGeom>
          <a:ln cap="rnd" w="19050">
            <a:solidFill>
              <a:srgbClr val="D9D9D9"/>
            </a:solidFill>
            <a:prstDash val="solid"/>
            <a:headEnd type="oval" len="lg" w="lg"/>
            <a:tailEnd type="none" len="sm" w="sm"/>
          </a:ln>
        </p:spPr>
      </p:sp>
      <p:sp>
        <p:nvSpPr>
          <p:cNvPr name="Freeform 13" id="13"/>
          <p:cNvSpPr/>
          <p:nvPr/>
        </p:nvSpPr>
        <p:spPr>
          <a:xfrm flipH="false" flipV="false" rot="0">
            <a:off x="15948631" y="1608181"/>
            <a:ext cx="3143316" cy="785829"/>
          </a:xfrm>
          <a:custGeom>
            <a:avLst/>
            <a:gdLst/>
            <a:ahLst/>
            <a:cxnLst/>
            <a:rect r="r" b="b" t="t" l="l"/>
            <a:pathLst>
              <a:path h="785829" w="3143316">
                <a:moveTo>
                  <a:pt x="0" y="0"/>
                </a:moveTo>
                <a:lnTo>
                  <a:pt x="3143316" y="0"/>
                </a:lnTo>
                <a:lnTo>
                  <a:pt x="3143316" y="785829"/>
                </a:lnTo>
                <a:lnTo>
                  <a:pt x="0" y="78582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8261345" y="9518666"/>
            <a:ext cx="2346059" cy="1536669"/>
          </a:xfrm>
          <a:custGeom>
            <a:avLst/>
            <a:gdLst/>
            <a:ahLst/>
            <a:cxnLst/>
            <a:rect r="r" b="b" t="t" l="l"/>
            <a:pathLst>
              <a:path h="1536669" w="2346059">
                <a:moveTo>
                  <a:pt x="0" y="0"/>
                </a:moveTo>
                <a:lnTo>
                  <a:pt x="2346060" y="0"/>
                </a:lnTo>
                <a:lnTo>
                  <a:pt x="2346060" y="1536668"/>
                </a:lnTo>
                <a:lnTo>
                  <a:pt x="0" y="153666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5" id="15"/>
          <p:cNvSpPr/>
          <p:nvPr/>
        </p:nvSpPr>
        <p:spPr>
          <a:xfrm flipH="false" flipV="false" rot="0">
            <a:off x="-1211991" y="620471"/>
            <a:ext cx="1943947" cy="816458"/>
          </a:xfrm>
          <a:custGeom>
            <a:avLst/>
            <a:gdLst/>
            <a:ahLst/>
            <a:cxnLst/>
            <a:rect r="r" b="b" t="t" l="l"/>
            <a:pathLst>
              <a:path h="816458" w="1943947">
                <a:moveTo>
                  <a:pt x="0" y="0"/>
                </a:moveTo>
                <a:lnTo>
                  <a:pt x="1943947" y="0"/>
                </a:lnTo>
                <a:lnTo>
                  <a:pt x="1943947" y="816458"/>
                </a:lnTo>
                <a:lnTo>
                  <a:pt x="0" y="8164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0">
            <a:off x="2023511" y="6472358"/>
            <a:ext cx="830109" cy="830109"/>
          </a:xfrm>
          <a:custGeom>
            <a:avLst/>
            <a:gdLst/>
            <a:ahLst/>
            <a:cxnLst/>
            <a:rect r="r" b="b" t="t" l="l"/>
            <a:pathLst>
              <a:path h="830109" w="830109">
                <a:moveTo>
                  <a:pt x="0" y="0"/>
                </a:moveTo>
                <a:lnTo>
                  <a:pt x="830108" y="0"/>
                </a:lnTo>
                <a:lnTo>
                  <a:pt x="830108" y="830109"/>
                </a:lnTo>
                <a:lnTo>
                  <a:pt x="0" y="830109"/>
                </a:lnTo>
                <a:lnTo>
                  <a:pt x="0" y="0"/>
                </a:lnTo>
                <a:close/>
              </a:path>
            </a:pathLst>
          </a:custGeom>
          <a:blipFill>
            <a:blip r:embed="rId7">
              <a:extLst>
                <a:ext uri="{96DAC541-7B7A-43D3-8B79-37D633B846F1}">
                  <asvg:svgBlip xmlns:asvg="http://schemas.microsoft.com/office/drawing/2016/SVG/main" r:embed="rId8"/>
                </a:ext>
              </a:extLst>
            </a:blip>
            <a:stretch>
              <a:fillRect l="-431922" t="-20682" r="-430042" b="-18802"/>
            </a:stretch>
          </a:blipFill>
        </p:spPr>
      </p:sp>
      <p:sp>
        <p:nvSpPr>
          <p:cNvPr name="Freeform 17" id="17"/>
          <p:cNvSpPr/>
          <p:nvPr/>
        </p:nvSpPr>
        <p:spPr>
          <a:xfrm flipH="false" flipV="false" rot="0">
            <a:off x="9172994" y="3436341"/>
            <a:ext cx="8086306" cy="5787148"/>
          </a:xfrm>
          <a:custGeom>
            <a:avLst/>
            <a:gdLst/>
            <a:ahLst/>
            <a:cxnLst/>
            <a:rect r="r" b="b" t="t" l="l"/>
            <a:pathLst>
              <a:path h="5787148" w="8086306">
                <a:moveTo>
                  <a:pt x="0" y="0"/>
                </a:moveTo>
                <a:lnTo>
                  <a:pt x="8086306" y="0"/>
                </a:lnTo>
                <a:lnTo>
                  <a:pt x="8086306" y="5787148"/>
                </a:lnTo>
                <a:lnTo>
                  <a:pt x="0" y="5787148"/>
                </a:lnTo>
                <a:lnTo>
                  <a:pt x="0" y="0"/>
                </a:lnTo>
                <a:close/>
              </a:path>
            </a:pathLst>
          </a:custGeom>
          <a:blipFill>
            <a:blip r:embed="rId25"/>
            <a:stretch>
              <a:fillRect l="0" t="0" r="0" b="0"/>
            </a:stretch>
          </a:blipFill>
        </p:spPr>
      </p:sp>
      <p:sp>
        <p:nvSpPr>
          <p:cNvPr name="TextBox 18" id="18"/>
          <p:cNvSpPr txBox="true"/>
          <p:nvPr/>
        </p:nvSpPr>
        <p:spPr>
          <a:xfrm rot="0">
            <a:off x="2994172" y="3283372"/>
            <a:ext cx="4982595" cy="720725"/>
          </a:xfrm>
          <a:prstGeom prst="rect">
            <a:avLst/>
          </a:prstGeom>
        </p:spPr>
        <p:txBody>
          <a:bodyPr anchor="t" rtlCol="false" tIns="0" lIns="0" bIns="0" rIns="0">
            <a:spAutoFit/>
          </a:bodyPr>
          <a:lstStyle/>
          <a:p>
            <a:pPr algn="l">
              <a:lnSpc>
                <a:spcPts val="2800"/>
              </a:lnSpc>
            </a:pPr>
            <a:r>
              <a:rPr lang="en-US" sz="2000">
                <a:solidFill>
                  <a:srgbClr val="000000"/>
                </a:solidFill>
                <a:latin typeface="Poppins"/>
                <a:ea typeface="Poppins"/>
                <a:cs typeface="Poppins"/>
                <a:sym typeface="Poppins"/>
              </a:rPr>
              <a:t>Imbalance occurs when demand exceeds bike availability.</a:t>
            </a:r>
          </a:p>
        </p:txBody>
      </p:sp>
      <p:sp>
        <p:nvSpPr>
          <p:cNvPr name="TextBox 19" id="19"/>
          <p:cNvSpPr txBox="true"/>
          <p:nvPr/>
        </p:nvSpPr>
        <p:spPr>
          <a:xfrm rot="0">
            <a:off x="3069673" y="4404147"/>
            <a:ext cx="4831594" cy="720725"/>
          </a:xfrm>
          <a:prstGeom prst="rect">
            <a:avLst/>
          </a:prstGeom>
        </p:spPr>
        <p:txBody>
          <a:bodyPr anchor="t" rtlCol="false" tIns="0" lIns="0" bIns="0" rIns="0">
            <a:spAutoFit/>
          </a:bodyPr>
          <a:lstStyle/>
          <a:p>
            <a:pPr algn="l">
              <a:lnSpc>
                <a:spcPts val="2800"/>
              </a:lnSpc>
            </a:pPr>
            <a:r>
              <a:rPr lang="en-US" sz="2000">
                <a:solidFill>
                  <a:srgbClr val="000000"/>
                </a:solidFill>
                <a:latin typeface="Poppins"/>
                <a:ea typeface="Poppins"/>
                <a:cs typeface="Poppins"/>
                <a:sym typeface="Poppins"/>
              </a:rPr>
              <a:t>Imbalance occurs when demand exceeds bike availability.</a:t>
            </a:r>
          </a:p>
        </p:txBody>
      </p:sp>
      <p:sp>
        <p:nvSpPr>
          <p:cNvPr name="TextBox 20" id="20"/>
          <p:cNvSpPr txBox="true"/>
          <p:nvPr/>
        </p:nvSpPr>
        <p:spPr>
          <a:xfrm rot="0">
            <a:off x="3069673" y="5525574"/>
            <a:ext cx="4520060" cy="720725"/>
          </a:xfrm>
          <a:prstGeom prst="rect">
            <a:avLst/>
          </a:prstGeom>
        </p:spPr>
        <p:txBody>
          <a:bodyPr anchor="t" rtlCol="false" tIns="0" lIns="0" bIns="0" rIns="0">
            <a:spAutoFit/>
          </a:bodyPr>
          <a:lstStyle/>
          <a:p>
            <a:pPr algn="l">
              <a:lnSpc>
                <a:spcPts val="2800"/>
              </a:lnSpc>
            </a:pPr>
            <a:r>
              <a:rPr lang="en-US" sz="2000">
                <a:solidFill>
                  <a:srgbClr val="000000"/>
                </a:solidFill>
                <a:latin typeface="Poppins"/>
                <a:ea typeface="Poppins"/>
                <a:cs typeface="Poppins"/>
                <a:sym typeface="Poppins"/>
              </a:rPr>
              <a:t>Off-peak hours have less imbalance, requiring less action.</a:t>
            </a:r>
          </a:p>
        </p:txBody>
      </p:sp>
      <p:sp>
        <p:nvSpPr>
          <p:cNvPr name="TextBox 21" id="21"/>
          <p:cNvSpPr txBox="true"/>
          <p:nvPr/>
        </p:nvSpPr>
        <p:spPr>
          <a:xfrm rot="0">
            <a:off x="3069673" y="7694954"/>
            <a:ext cx="4114256" cy="720725"/>
          </a:xfrm>
          <a:prstGeom prst="rect">
            <a:avLst/>
          </a:prstGeom>
        </p:spPr>
        <p:txBody>
          <a:bodyPr anchor="t" rtlCol="false" tIns="0" lIns="0" bIns="0" rIns="0">
            <a:spAutoFit/>
          </a:bodyPr>
          <a:lstStyle/>
          <a:p>
            <a:pPr algn="l">
              <a:lnSpc>
                <a:spcPts val="2800"/>
              </a:lnSpc>
            </a:pPr>
            <a:r>
              <a:rPr lang="en-US" sz="2000">
                <a:solidFill>
                  <a:srgbClr val="000000"/>
                </a:solidFill>
                <a:latin typeface="Poppins"/>
                <a:ea typeface="Poppins"/>
                <a:cs typeface="Poppins"/>
                <a:sym typeface="Poppins"/>
              </a:rPr>
              <a:t>Understanding imbalance is crucial for effective rebalancing.</a:t>
            </a:r>
          </a:p>
        </p:txBody>
      </p:sp>
      <p:sp>
        <p:nvSpPr>
          <p:cNvPr name="TextBox 22" id="22"/>
          <p:cNvSpPr txBox="true"/>
          <p:nvPr/>
        </p:nvSpPr>
        <p:spPr>
          <a:xfrm rot="0">
            <a:off x="2844793" y="979214"/>
            <a:ext cx="10414950" cy="1143635"/>
          </a:xfrm>
          <a:prstGeom prst="rect">
            <a:avLst/>
          </a:prstGeom>
        </p:spPr>
        <p:txBody>
          <a:bodyPr anchor="t" rtlCol="false" tIns="0" lIns="0" bIns="0" rIns="0">
            <a:spAutoFit/>
          </a:bodyPr>
          <a:lstStyle/>
          <a:p>
            <a:pPr algn="l">
              <a:lnSpc>
                <a:spcPts val="7480"/>
              </a:lnSpc>
            </a:pPr>
            <a:r>
              <a:rPr lang="en-US" sz="6800" b="true">
                <a:solidFill>
                  <a:srgbClr val="000000"/>
                </a:solidFill>
                <a:latin typeface="Agrandir Bold"/>
                <a:ea typeface="Agrandir Bold"/>
                <a:cs typeface="Agrandir Bold"/>
                <a:sym typeface="Agrandir Bold"/>
              </a:rPr>
              <a:t>System-wide Imbalance</a:t>
            </a:r>
          </a:p>
        </p:txBody>
      </p:sp>
      <p:sp>
        <p:nvSpPr>
          <p:cNvPr name="TextBox 23" id="23"/>
          <p:cNvSpPr txBox="true"/>
          <p:nvPr/>
        </p:nvSpPr>
        <p:spPr>
          <a:xfrm rot="0">
            <a:off x="3063169" y="6493712"/>
            <a:ext cx="4982595" cy="720725"/>
          </a:xfrm>
          <a:prstGeom prst="rect">
            <a:avLst/>
          </a:prstGeom>
        </p:spPr>
        <p:txBody>
          <a:bodyPr anchor="t" rtlCol="false" tIns="0" lIns="0" bIns="0" rIns="0">
            <a:spAutoFit/>
          </a:bodyPr>
          <a:lstStyle/>
          <a:p>
            <a:pPr algn="l">
              <a:lnSpc>
                <a:spcPts val="2800"/>
              </a:lnSpc>
            </a:pPr>
            <a:r>
              <a:rPr lang="en-US" sz="2000">
                <a:solidFill>
                  <a:srgbClr val="000000"/>
                </a:solidFill>
                <a:latin typeface="Poppins"/>
                <a:ea typeface="Poppins"/>
                <a:cs typeface="Poppins"/>
                <a:sym typeface="Poppins"/>
              </a:rPr>
              <a:t>System-wide imbalance can lead to stockouts or idle bikes.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1860" y="815997"/>
            <a:ext cx="2179428" cy="2179428"/>
          </a:xfrm>
          <a:custGeom>
            <a:avLst/>
            <a:gdLst/>
            <a:ahLst/>
            <a:cxnLst/>
            <a:rect r="r" b="b" t="t" l="l"/>
            <a:pathLst>
              <a:path h="2179428" w="2179428">
                <a:moveTo>
                  <a:pt x="0" y="0"/>
                </a:moveTo>
                <a:lnTo>
                  <a:pt x="2179428" y="0"/>
                </a:lnTo>
                <a:lnTo>
                  <a:pt x="2179428" y="2179428"/>
                </a:lnTo>
                <a:lnTo>
                  <a:pt x="0" y="2179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425978" y="9683931"/>
            <a:ext cx="1406422" cy="1343133"/>
          </a:xfrm>
          <a:custGeom>
            <a:avLst/>
            <a:gdLst/>
            <a:ahLst/>
            <a:cxnLst/>
            <a:rect r="r" b="b" t="t" l="l"/>
            <a:pathLst>
              <a:path h="1343133" w="1406422">
                <a:moveTo>
                  <a:pt x="0" y="0"/>
                </a:moveTo>
                <a:lnTo>
                  <a:pt x="1406421" y="0"/>
                </a:lnTo>
                <a:lnTo>
                  <a:pt x="1406421" y="1343133"/>
                </a:lnTo>
                <a:lnTo>
                  <a:pt x="0" y="13431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61069" y="5036860"/>
            <a:ext cx="817938" cy="1398185"/>
          </a:xfrm>
          <a:custGeom>
            <a:avLst/>
            <a:gdLst/>
            <a:ahLst/>
            <a:cxnLst/>
            <a:rect r="r" b="b" t="t" l="l"/>
            <a:pathLst>
              <a:path h="1398185" w="817938">
                <a:moveTo>
                  <a:pt x="0" y="0"/>
                </a:moveTo>
                <a:lnTo>
                  <a:pt x="817938" y="0"/>
                </a:lnTo>
                <a:lnTo>
                  <a:pt x="817938" y="1398185"/>
                </a:lnTo>
                <a:lnTo>
                  <a:pt x="0" y="13981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88557" y="1843644"/>
            <a:ext cx="9221690" cy="6599712"/>
          </a:xfrm>
          <a:custGeom>
            <a:avLst/>
            <a:gdLst/>
            <a:ahLst/>
            <a:cxnLst/>
            <a:rect r="r" b="b" t="t" l="l"/>
            <a:pathLst>
              <a:path h="6599712" w="9221690">
                <a:moveTo>
                  <a:pt x="0" y="0"/>
                </a:moveTo>
                <a:lnTo>
                  <a:pt x="9221690" y="0"/>
                </a:lnTo>
                <a:lnTo>
                  <a:pt x="9221690" y="6599712"/>
                </a:lnTo>
                <a:lnTo>
                  <a:pt x="0" y="6599712"/>
                </a:lnTo>
                <a:lnTo>
                  <a:pt x="0" y="0"/>
                </a:lnTo>
                <a:close/>
              </a:path>
            </a:pathLst>
          </a:custGeom>
          <a:blipFill>
            <a:blip r:embed="rId9"/>
            <a:stretch>
              <a:fillRect l="0" t="0" r="0" b="0"/>
            </a:stretch>
          </a:blipFill>
        </p:spPr>
      </p:sp>
      <p:sp>
        <p:nvSpPr>
          <p:cNvPr name="TextBox 6" id="6"/>
          <p:cNvSpPr txBox="true"/>
          <p:nvPr/>
        </p:nvSpPr>
        <p:spPr>
          <a:xfrm rot="0">
            <a:off x="10810247" y="1451650"/>
            <a:ext cx="6699683" cy="2086610"/>
          </a:xfrm>
          <a:prstGeom prst="rect">
            <a:avLst/>
          </a:prstGeom>
        </p:spPr>
        <p:txBody>
          <a:bodyPr anchor="t" rtlCol="false" tIns="0" lIns="0" bIns="0" rIns="0">
            <a:spAutoFit/>
          </a:bodyPr>
          <a:lstStyle/>
          <a:p>
            <a:pPr algn="l">
              <a:lnSpc>
                <a:spcPts val="7480"/>
              </a:lnSpc>
            </a:pPr>
            <a:r>
              <a:rPr lang="en-US" sz="6800" b="true">
                <a:solidFill>
                  <a:srgbClr val="000000"/>
                </a:solidFill>
                <a:latin typeface="Agrandir Bold"/>
                <a:ea typeface="Agrandir Bold"/>
                <a:cs typeface="Agrandir Bold"/>
                <a:sym typeface="Agrandir Bold"/>
              </a:rPr>
              <a:t>Station Risk Mapping</a:t>
            </a:r>
          </a:p>
        </p:txBody>
      </p:sp>
      <p:sp>
        <p:nvSpPr>
          <p:cNvPr name="TextBox 7" id="7"/>
          <p:cNvSpPr txBox="true"/>
          <p:nvPr/>
        </p:nvSpPr>
        <p:spPr>
          <a:xfrm rot="0">
            <a:off x="11019217" y="3926795"/>
            <a:ext cx="3938587" cy="49498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Poppins"/>
                <a:ea typeface="Poppins"/>
                <a:cs typeface="Poppins"/>
                <a:sym typeface="Poppins"/>
              </a:rPr>
              <a:t>Certain</a:t>
            </a:r>
            <a:r>
              <a:rPr lang="en-US" sz="2000">
                <a:solidFill>
                  <a:srgbClr val="000000"/>
                </a:solidFill>
                <a:latin typeface="Poppins"/>
                <a:ea typeface="Poppins"/>
                <a:cs typeface="Poppins"/>
                <a:sym typeface="Poppins"/>
              </a:rPr>
              <a:t> stations contribute disproportionately to system imbalance.</a:t>
            </a:r>
          </a:p>
          <a:p>
            <a:pPr algn="l" marL="431801" indent="-215900" lvl="1">
              <a:lnSpc>
                <a:spcPts val="2800"/>
              </a:lnSpc>
              <a:buFont typeface="Arial"/>
              <a:buChar char="•"/>
            </a:pPr>
            <a:r>
              <a:rPr lang="en-US" sz="2000">
                <a:solidFill>
                  <a:srgbClr val="000000"/>
                </a:solidFill>
                <a:latin typeface="Poppins"/>
                <a:ea typeface="Poppins"/>
                <a:cs typeface="Poppins"/>
                <a:sym typeface="Poppins"/>
              </a:rPr>
              <a:t>High-risk stations need fr</a:t>
            </a:r>
            <a:r>
              <a:rPr lang="en-US" sz="2000">
                <a:solidFill>
                  <a:srgbClr val="000000"/>
                </a:solidFill>
                <a:latin typeface="Poppins"/>
                <a:ea typeface="Poppins"/>
                <a:cs typeface="Poppins"/>
                <a:sym typeface="Poppins"/>
              </a:rPr>
              <a:t>equent rebalancing.</a:t>
            </a:r>
          </a:p>
          <a:p>
            <a:pPr algn="l" marL="431801" indent="-215900" lvl="1">
              <a:lnSpc>
                <a:spcPts val="2800"/>
              </a:lnSpc>
              <a:buFont typeface="Arial"/>
              <a:buChar char="•"/>
            </a:pPr>
            <a:r>
              <a:rPr lang="en-US" sz="2000">
                <a:solidFill>
                  <a:srgbClr val="000000"/>
                </a:solidFill>
                <a:latin typeface="Poppins"/>
                <a:ea typeface="Poppins"/>
                <a:cs typeface="Poppins"/>
                <a:sym typeface="Poppins"/>
              </a:rPr>
              <a:t>Risk mapping helps identify areas of concern.</a:t>
            </a:r>
          </a:p>
          <a:p>
            <a:pPr algn="l" marL="431801" indent="-215900" lvl="1">
              <a:lnSpc>
                <a:spcPts val="2800"/>
              </a:lnSpc>
              <a:buFont typeface="Arial"/>
              <a:buChar char="•"/>
            </a:pPr>
            <a:r>
              <a:rPr lang="en-US" sz="2000">
                <a:solidFill>
                  <a:srgbClr val="000000"/>
                </a:solidFill>
                <a:latin typeface="Poppins"/>
                <a:ea typeface="Poppins"/>
                <a:cs typeface="Poppins"/>
                <a:sym typeface="Poppins"/>
              </a:rPr>
              <a:t>Chronic sinks and sources require targeted intervention.</a:t>
            </a:r>
          </a:p>
          <a:p>
            <a:pPr algn="l" marL="431801" indent="-215900" lvl="1">
              <a:lnSpc>
                <a:spcPts val="2800"/>
              </a:lnSpc>
              <a:buFont typeface="Arial"/>
              <a:buChar char="•"/>
            </a:pPr>
            <a:r>
              <a:rPr lang="en-US" sz="2000">
                <a:solidFill>
                  <a:srgbClr val="000000"/>
                </a:solidFill>
                <a:latin typeface="Poppins"/>
                <a:ea typeface="Poppins"/>
                <a:cs typeface="Poppins"/>
                <a:sym typeface="Poppins"/>
              </a:rPr>
              <a:t>Identifying high-risk stations improves fleet management.</a:t>
            </a:r>
          </a:p>
          <a:p>
            <a:pPr algn="l">
              <a:lnSpc>
                <a:spcPts val="28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DAG-DwS1kOA</dc:identifier>
  <dcterms:modified xsi:type="dcterms:W3CDTF">2011-08-01T06:04:30Z</dcterms:modified>
  <cp:revision>1</cp:revision>
  <dc:title>Paul Kamande</dc:title>
</cp:coreProperties>
</file>